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Proxima Nova"/>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E0FDC16-58F1-4378-8F62-E91FF2E71391}">
  <a:tblStyle styleId="{6E0FDC16-58F1-4378-8F62-E91FF2E7139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ProximaNova-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ProximaNova-italic.fntdata"/><Relationship Id="rId12" Type="http://schemas.openxmlformats.org/officeDocument/2006/relationships/slide" Target="slides/slide6.xml"/><Relationship Id="rId56" Type="http://schemas.openxmlformats.org/officeDocument/2006/relationships/font" Target="fonts/ProximaNova-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ProximaNova-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c50d981957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c50d981957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6c8ae08d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6c8ae08d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c50d981957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c50d981957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background:</a:t>
            </a:r>
            <a:endParaRPr/>
          </a:p>
          <a:p>
            <a:pPr indent="-298450" lvl="0" marL="457200" rtl="0" algn="l">
              <a:spcBef>
                <a:spcPts val="0"/>
              </a:spcBef>
              <a:spcAft>
                <a:spcPts val="0"/>
              </a:spcAft>
              <a:buSzPts val="1100"/>
              <a:buChar char="●"/>
            </a:pPr>
            <a:r>
              <a:rPr lang="en"/>
              <a:t>C</a:t>
            </a:r>
            <a:r>
              <a:rPr lang="en"/>
              <a:t>orrelation coefficient of 0.5447: A mid-range figure indicating a positive and fairly strong relationship.</a:t>
            </a:r>
            <a:endParaRPr/>
          </a:p>
          <a:p>
            <a:pPr indent="-298450" lvl="0" marL="457200" rtl="0" algn="l">
              <a:spcBef>
                <a:spcPts val="0"/>
              </a:spcBef>
              <a:spcAft>
                <a:spcPts val="0"/>
              </a:spcAft>
              <a:buSzPts val="1100"/>
              <a:buChar char="●"/>
            </a:pPr>
            <a:r>
              <a:rPr lang="en"/>
              <a:t>P-value effectively at 0 (0.0000): Indicates that relationship isn’t caused by accident or “noise” in the data.</a:t>
            </a:r>
            <a:endParaRPr/>
          </a:p>
          <a:p>
            <a:pPr indent="-298450" lvl="0" marL="457200" rtl="0" algn="l">
              <a:spcBef>
                <a:spcPts val="0"/>
              </a:spcBef>
              <a:spcAft>
                <a:spcPts val="0"/>
              </a:spcAft>
              <a:buSzPts val="1100"/>
              <a:buChar char="●"/>
            </a:pPr>
            <a:r>
              <a:rPr lang="en"/>
              <a:t>Regress value of y = 048x + 0.37: Signifying that energy is a significant predictor of danceability in the dataset.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c50d981957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c50d981957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background:</a:t>
            </a:r>
            <a:endParaRPr/>
          </a:p>
          <a:p>
            <a:pPr indent="-298450" lvl="0" marL="457200" rtl="0" algn="l">
              <a:spcBef>
                <a:spcPts val="0"/>
              </a:spcBef>
              <a:spcAft>
                <a:spcPts val="0"/>
              </a:spcAft>
              <a:buSzPts val="1100"/>
              <a:buChar char="●"/>
            </a:pPr>
            <a:r>
              <a:rPr lang="en"/>
              <a:t>Correlation coefficient (r) of 0.4388: This value indicates a moderate positive relationship between loudness and danceability. It suggests that as loudness increases, danceability tends to increase as well, though the relationship is not extremely strong.</a:t>
            </a:r>
            <a:endParaRPr/>
          </a:p>
          <a:p>
            <a:pPr indent="-298450" lvl="0" marL="457200" rtl="0" algn="l">
              <a:spcBef>
                <a:spcPts val="0"/>
              </a:spcBef>
              <a:spcAft>
                <a:spcPts val="0"/>
              </a:spcAft>
              <a:buSzPts val="1100"/>
              <a:buChar char="●"/>
            </a:pPr>
            <a:r>
              <a:rPr lang="en"/>
              <a:t>P-value of 0.0001: This very low p-value remains indicative of the correlation's statistical significance. It reinforces the likelihood that the observed relationship between loudness and danceability in your dataset is not due to random chance, but rather represents a real association within the population of songs analyzed.</a:t>
            </a:r>
            <a:endParaRPr/>
          </a:p>
          <a:p>
            <a:pPr indent="-298450" lvl="0" marL="457200" rtl="0" algn="l">
              <a:spcBef>
                <a:spcPts val="0"/>
              </a:spcBef>
              <a:spcAft>
                <a:spcPts val="0"/>
              </a:spcAft>
              <a:buSzPts val="1100"/>
              <a:buChar char="●"/>
            </a:pPr>
            <a:r>
              <a:rPr lang="en"/>
              <a:t>Regression equation (y = 0.02x + 0.82): The regression model suggests that for every unit increase in loudness, danceability increases by 0.02 units, with an intercept of 0.82. This indicates a slight effect of loudness on danceability, quantifying the relationship's direction and magnitude.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6c8ae08d2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6c8ae08d2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background:</a:t>
            </a:r>
            <a:endParaRPr/>
          </a:p>
          <a:p>
            <a:pPr indent="-298450" lvl="0" marL="457200" rtl="0" algn="l">
              <a:spcBef>
                <a:spcPts val="0"/>
              </a:spcBef>
              <a:spcAft>
                <a:spcPts val="0"/>
              </a:spcAft>
              <a:buSzPts val="1100"/>
              <a:buChar char="●"/>
            </a:pPr>
            <a:r>
              <a:rPr lang="en"/>
              <a:t>Correlation coefficient (r) of -0.4229: Indicates a moderate negative relationship between loudness and acousticness. As the loudness of a song increases, its acousticness tends to decrease. </a:t>
            </a:r>
            <a:endParaRPr/>
          </a:p>
          <a:p>
            <a:pPr indent="-298450" lvl="0" marL="457200" rtl="0" algn="l">
              <a:spcBef>
                <a:spcPts val="0"/>
              </a:spcBef>
              <a:spcAft>
                <a:spcPts val="0"/>
              </a:spcAft>
              <a:buSzPts val="1100"/>
              <a:buChar char="●"/>
            </a:pPr>
            <a:r>
              <a:rPr lang="en"/>
              <a:t>P-value of 0.0003: This indicates this relationship is statistically </a:t>
            </a:r>
            <a:r>
              <a:rPr lang="en"/>
              <a:t>significant</a:t>
            </a:r>
            <a:r>
              <a:rPr lang="en"/>
              <a:t>.</a:t>
            </a:r>
            <a:endParaRPr/>
          </a:p>
          <a:p>
            <a:pPr indent="-298450" lvl="0" marL="457200" rtl="0" algn="l">
              <a:spcBef>
                <a:spcPts val="0"/>
              </a:spcBef>
              <a:spcAft>
                <a:spcPts val="0"/>
              </a:spcAft>
              <a:buSzPts val="1100"/>
              <a:buChar char="●"/>
            </a:pPr>
            <a:r>
              <a:rPr lang="en"/>
              <a:t>Regression equation (y = -5.06x + -5.06): The slope of -5.06 indicates a substantial negative effect of loudness on acousticness; for every unit increase in loudness, acousticness decreases by 5.06 units. This suggests a strong impact of loudness on the acoustic nature of a song.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6c8ae08d2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6c8ae08d2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background:</a:t>
            </a:r>
            <a:endParaRPr/>
          </a:p>
          <a:p>
            <a:pPr indent="-298450" lvl="0" marL="457200" rtl="0" algn="l">
              <a:spcBef>
                <a:spcPts val="0"/>
              </a:spcBef>
              <a:spcAft>
                <a:spcPts val="0"/>
              </a:spcAft>
              <a:buSzPts val="1100"/>
              <a:buChar char="●"/>
            </a:pPr>
            <a:r>
              <a:rPr lang="en"/>
              <a:t>Correlation coefficient (r) of 0.3211: There is a weak to moderate positive relationship between speechiness and valence. While not extremely strong, there is a tendency for songs with higher levels of spoken words (speechiness) to be perceived as having a more positive mood (valence).</a:t>
            </a:r>
            <a:endParaRPr/>
          </a:p>
          <a:p>
            <a:pPr indent="-298450" lvl="0" marL="457200" rtl="0" algn="l">
              <a:spcBef>
                <a:spcPts val="0"/>
              </a:spcBef>
              <a:spcAft>
                <a:spcPts val="0"/>
              </a:spcAft>
              <a:buSzPts val="1100"/>
              <a:buChar char="●"/>
            </a:pPr>
            <a:r>
              <a:rPr lang="en"/>
              <a:t>P-value of 0.0067: This p-value is below the common threshold of 0.05 for statistical significance, thereby the observed correlation is unlikely to have occurred by chance.</a:t>
            </a:r>
            <a:endParaRPr/>
          </a:p>
          <a:p>
            <a:pPr indent="-298450" lvl="0" marL="457200" rtl="0" algn="l">
              <a:spcBef>
                <a:spcPts val="0"/>
              </a:spcBef>
              <a:spcAft>
                <a:spcPts val="0"/>
              </a:spcAft>
              <a:buSzPts val="1100"/>
              <a:buChar char="●"/>
            </a:pPr>
            <a:r>
              <a:rPr lang="en"/>
              <a:t>Regression equation (y = 0.71x + 0.46): The slope of 0.71 indicates a relatively strong positive effect of speechiness on valence, meaning that for every unit increase in speechiness, valence is predicted to increase by 0.71 units.</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c5e28266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c5e28266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6c6939cb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6c6939cb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616161"/>
                </a:solidFill>
                <a:latin typeface="Proxima Nova"/>
                <a:ea typeface="Proxima Nova"/>
                <a:cs typeface="Proxima Nova"/>
                <a:sym typeface="Proxima Nova"/>
              </a:rPr>
              <a:t>South Asia includes: India, Pakistan, and Kazakhstan</a:t>
            </a:r>
            <a:endParaRPr sz="1200">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0"/>
              </a:spcAft>
              <a:buNone/>
            </a:pPr>
            <a:r>
              <a:rPr lang="en" sz="1200">
                <a:solidFill>
                  <a:srgbClr val="616161"/>
                </a:solidFill>
                <a:latin typeface="Proxima Nova"/>
                <a:ea typeface="Proxima Nova"/>
                <a:cs typeface="Proxima Nova"/>
                <a:sym typeface="Proxima Nova"/>
              </a:rPr>
              <a:t>Middle east is comprised only of Egypt, Israel, Turkey, and Saudi Arabia</a:t>
            </a:r>
            <a:endParaRPr sz="1200">
              <a:solidFill>
                <a:srgbClr val="616161"/>
              </a:solidFill>
              <a:latin typeface="Proxima Nova"/>
              <a:ea typeface="Proxima Nova"/>
              <a:cs typeface="Proxima Nova"/>
              <a:sym typeface="Proxima Nova"/>
            </a:endParaRPr>
          </a:p>
          <a:p>
            <a:pPr indent="0" lvl="0" marL="0" rtl="0" algn="l">
              <a:lnSpc>
                <a:spcPct val="115000"/>
              </a:lnSpc>
              <a:spcBef>
                <a:spcPts val="1200"/>
              </a:spcBef>
              <a:spcAft>
                <a:spcPts val="1200"/>
              </a:spcAft>
              <a:buClr>
                <a:schemeClr val="dk1"/>
              </a:buClr>
              <a:buSzPts val="1100"/>
              <a:buFont typeface="Arial"/>
              <a:buNone/>
            </a:pPr>
            <a:r>
              <a:rPr lang="en" sz="1200">
                <a:solidFill>
                  <a:srgbClr val="616161"/>
                </a:solidFill>
                <a:latin typeface="Proxima Nova"/>
                <a:ea typeface="Proxima Nova"/>
                <a:cs typeface="Proxima Nova"/>
                <a:sym typeface="Proxima Nova"/>
              </a:rPr>
              <a:t>Saudi Arabia is such an outlier in every category, that looking at middle eastern averages, is just seeing a slightly skewed Saudi Arabian average</a:t>
            </a:r>
            <a:endParaRPr sz="1200">
              <a:solidFill>
                <a:srgbClr val="616161"/>
              </a:solidFill>
              <a:latin typeface="Proxima Nova"/>
              <a:ea typeface="Proxima Nova"/>
              <a:cs typeface="Proxima Nova"/>
              <a:sym typeface="Proxima Nova"/>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6c6939cbab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6c6939cbab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Closer to zero is louder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6c6939cba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6c6939cba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english speaking countries are: USA, United Kingdom, Australia, and New Zealand</a:t>
            </a:r>
            <a:endParaRPr/>
          </a:p>
          <a:p>
            <a:pPr indent="0" lvl="0" marL="0" rtl="0" algn="l">
              <a:spcBef>
                <a:spcPts val="0"/>
              </a:spcBef>
              <a:spcAft>
                <a:spcPts val="0"/>
              </a:spcAft>
              <a:buNone/>
            </a:pPr>
            <a:r>
              <a:rPr lang="en"/>
              <a:t>I am doing this alone because of the longitudinal diversity and because alone it is quite interesting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c50d981957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c50d981957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c573a18c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c573a18c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c50d981957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c50d981957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c50d981957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c50d981957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Closer to zero is louder</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c50d981957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c50d981957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c50d981957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c50d981957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6c5c44f992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6c5c44f992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6c8ae08d2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6c8ae08d2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6c6939cba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6c6939cba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6c6939cba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6c6939cba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6c6939cba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6c6939cba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c66b6a03e1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c66b6a03e1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6c6939cba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6c6939cba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6c6939cbab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6c6939cbab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Closer to zero is louder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6c6939cba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6c6939cba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6c6939cba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6c6939cba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6c6939cba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6c6939cba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6c6939cba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6c6939cba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6c8ae08d2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6c8ae08d2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6c5c44f992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6c5c44f992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6c5c44f992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6c5c44f992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6c5c44f992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6c5c44f992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c50d981957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c50d981957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1000"/>
              </a:spcBef>
              <a:spcAft>
                <a:spcPts val="0"/>
              </a:spcAft>
              <a:buClr>
                <a:srgbClr val="616161"/>
              </a:buClr>
              <a:buSzPts val="1800"/>
              <a:buFont typeface="Proxima Nova"/>
              <a:buChar char="●"/>
            </a:pPr>
            <a:r>
              <a:rPr b="1" lang="en" sz="1800">
                <a:solidFill>
                  <a:srgbClr val="616161"/>
                </a:solidFill>
                <a:latin typeface="Proxima Nova"/>
                <a:ea typeface="Proxima Nova"/>
                <a:cs typeface="Proxima Nova"/>
                <a:sym typeface="Proxima Nova"/>
              </a:rPr>
              <a:t>Questions we wanted to answer</a:t>
            </a:r>
            <a:r>
              <a:rPr lang="en" sz="1800">
                <a:solidFill>
                  <a:srgbClr val="616161"/>
                </a:solidFill>
                <a:latin typeface="Proxima Nova"/>
                <a:ea typeface="Proxima Nova"/>
                <a:cs typeface="Proxima Nova"/>
                <a:sym typeface="Proxima Nova"/>
              </a:rPr>
              <a:t>:</a:t>
            </a:r>
            <a:endParaRPr sz="1800">
              <a:solidFill>
                <a:srgbClr val="616161"/>
              </a:solidFill>
              <a:latin typeface="Proxima Nova"/>
              <a:ea typeface="Proxima Nova"/>
              <a:cs typeface="Proxima Nova"/>
              <a:sym typeface="Proxima Nova"/>
            </a:endParaRPr>
          </a:p>
          <a:p>
            <a:pPr indent="-317500" lvl="1" marL="914400" rtl="0" algn="l">
              <a:lnSpc>
                <a:spcPct val="115000"/>
              </a:lnSpc>
              <a:spcBef>
                <a:spcPts val="0"/>
              </a:spcBef>
              <a:spcAft>
                <a:spcPts val="0"/>
              </a:spcAft>
              <a:buClr>
                <a:srgbClr val="616161"/>
              </a:buClr>
              <a:buSzPts val="1400"/>
              <a:buFont typeface="Proxima Nova"/>
              <a:buChar char="○"/>
            </a:pPr>
            <a:r>
              <a:rPr lang="en" sz="1400">
                <a:solidFill>
                  <a:srgbClr val="616161"/>
                </a:solidFill>
                <a:latin typeface="Proxima Nova"/>
                <a:ea typeface="Proxima Nova"/>
                <a:cs typeface="Proxima Nova"/>
                <a:sym typeface="Proxima Nova"/>
              </a:rPr>
              <a:t>Are there any statistical significance globally among various music attributes? A: Some, yes.</a:t>
            </a:r>
            <a:endParaRPr sz="1400">
              <a:solidFill>
                <a:srgbClr val="616161"/>
              </a:solidFill>
              <a:latin typeface="Proxima Nova"/>
              <a:ea typeface="Proxima Nova"/>
              <a:cs typeface="Proxima Nova"/>
              <a:sym typeface="Proxima Nova"/>
            </a:endParaRPr>
          </a:p>
          <a:p>
            <a:pPr indent="-317500" lvl="1" marL="914400" rtl="0" algn="l">
              <a:lnSpc>
                <a:spcPct val="115000"/>
              </a:lnSpc>
              <a:spcBef>
                <a:spcPts val="0"/>
              </a:spcBef>
              <a:spcAft>
                <a:spcPts val="0"/>
              </a:spcAft>
              <a:buClr>
                <a:srgbClr val="616161"/>
              </a:buClr>
              <a:buSzPts val="1400"/>
              <a:buFont typeface="Proxima Nova"/>
              <a:buChar char="○"/>
            </a:pPr>
            <a:r>
              <a:rPr lang="en" sz="1400">
                <a:solidFill>
                  <a:srgbClr val="616161"/>
                </a:solidFill>
                <a:latin typeface="Proxima Nova"/>
                <a:ea typeface="Proxima Nova"/>
                <a:cs typeface="Proxima Nova"/>
                <a:sym typeface="Proxima Nova"/>
              </a:rPr>
              <a:t>Can we find the countries of the maximum and minimum values for each audio feature? A. Yes, requires additional statistical analysis.</a:t>
            </a:r>
            <a:endParaRPr sz="1400">
              <a:solidFill>
                <a:srgbClr val="616161"/>
              </a:solidFill>
              <a:latin typeface="Proxima Nova"/>
              <a:ea typeface="Proxima Nova"/>
              <a:cs typeface="Proxima Nova"/>
              <a:sym typeface="Proxima Nova"/>
            </a:endParaRPr>
          </a:p>
          <a:p>
            <a:pPr indent="-317500" lvl="1" marL="914400" rtl="0" algn="l">
              <a:lnSpc>
                <a:spcPct val="115000"/>
              </a:lnSpc>
              <a:spcBef>
                <a:spcPts val="0"/>
              </a:spcBef>
              <a:spcAft>
                <a:spcPts val="0"/>
              </a:spcAft>
              <a:buClr>
                <a:srgbClr val="616161"/>
              </a:buClr>
              <a:buSzPts val="1400"/>
              <a:buFont typeface="Proxima Nova"/>
              <a:buChar char="○"/>
            </a:pPr>
            <a:r>
              <a:rPr lang="en" sz="1400">
                <a:solidFill>
                  <a:srgbClr val="616161"/>
                </a:solidFill>
                <a:latin typeface="Proxima Nova"/>
                <a:ea typeface="Proxima Nova"/>
                <a:cs typeface="Proxima Nova"/>
                <a:sym typeface="Proxima Nova"/>
              </a:rPr>
              <a:t>Could we determine the specific music attributes and variances among them for single artists across countries? A. No, the API did not provide the data to support this analysis. </a:t>
            </a:r>
            <a:endParaRPr sz="1400">
              <a:solidFill>
                <a:srgbClr val="616161"/>
              </a:solidFill>
              <a:latin typeface="Proxima Nova"/>
              <a:ea typeface="Proxima Nova"/>
              <a:cs typeface="Proxima Nova"/>
              <a:sym typeface="Proxima Nova"/>
            </a:endParaRPr>
          </a:p>
          <a:p>
            <a:pPr indent="-317500" lvl="1" marL="914400" rtl="0" algn="l">
              <a:lnSpc>
                <a:spcPct val="115000"/>
              </a:lnSpc>
              <a:spcBef>
                <a:spcPts val="0"/>
              </a:spcBef>
              <a:spcAft>
                <a:spcPts val="0"/>
              </a:spcAft>
              <a:buClr>
                <a:srgbClr val="616161"/>
              </a:buClr>
              <a:buSzPts val="1400"/>
              <a:buFont typeface="Proxima Nova"/>
              <a:buChar char="○"/>
            </a:pPr>
            <a:r>
              <a:rPr lang="en" sz="1400">
                <a:solidFill>
                  <a:srgbClr val="616161"/>
                </a:solidFill>
                <a:latin typeface="Proxima Nova"/>
                <a:ea typeface="Proxima Nova"/>
                <a:cs typeface="Proxima Nova"/>
                <a:sym typeface="Proxima Nova"/>
              </a:rPr>
              <a:t>Is there a way to measure the popularity of music by its attributes by countries and then analyze? A. No, the API did not provide the data to support this analysis.</a:t>
            </a:r>
            <a:endParaRPr sz="1400">
              <a:solidFill>
                <a:srgbClr val="616161"/>
              </a:solidFill>
              <a:latin typeface="Proxima Nova"/>
              <a:ea typeface="Proxima Nova"/>
              <a:cs typeface="Proxima Nova"/>
              <a:sym typeface="Proxima Nova"/>
            </a:endParaRPr>
          </a:p>
          <a:p>
            <a:pPr indent="-317500" lvl="1" marL="914400" rtl="0" algn="l">
              <a:lnSpc>
                <a:spcPct val="115000"/>
              </a:lnSpc>
              <a:spcBef>
                <a:spcPts val="0"/>
              </a:spcBef>
              <a:spcAft>
                <a:spcPts val="0"/>
              </a:spcAft>
              <a:buClr>
                <a:srgbClr val="616161"/>
              </a:buClr>
              <a:buSzPts val="1400"/>
              <a:buFont typeface="Proxima Nova"/>
              <a:buChar char="○"/>
            </a:pPr>
            <a:r>
              <a:rPr lang="en" sz="1400">
                <a:solidFill>
                  <a:srgbClr val="616161"/>
                </a:solidFill>
                <a:latin typeface="Proxima Nova"/>
                <a:ea typeface="Proxima Nova"/>
                <a:cs typeface="Proxima Nova"/>
                <a:sym typeface="Proxima Nova"/>
              </a:rPr>
              <a:t>Are there country variances among music attributes that are meaningful globally? A. Interesting patterns that require additional statistical analysis.</a:t>
            </a:r>
            <a:endParaRPr sz="1400">
              <a:solidFill>
                <a:srgbClr val="616161"/>
              </a:solidFill>
              <a:latin typeface="Proxima Nova"/>
              <a:ea typeface="Proxima Nova"/>
              <a:cs typeface="Proxima Nova"/>
              <a:sym typeface="Proxima Nova"/>
            </a:endParaRPr>
          </a:p>
          <a:p>
            <a:pPr indent="-317500" lvl="1" marL="914400" rtl="0" algn="l">
              <a:lnSpc>
                <a:spcPct val="115000"/>
              </a:lnSpc>
              <a:spcBef>
                <a:spcPts val="0"/>
              </a:spcBef>
              <a:spcAft>
                <a:spcPts val="0"/>
              </a:spcAft>
              <a:buClr>
                <a:srgbClr val="FF0000"/>
              </a:buClr>
              <a:buSzPts val="1400"/>
              <a:buFont typeface="Proxima Nova"/>
              <a:buChar char="○"/>
            </a:pPr>
            <a:r>
              <a:rPr lang="en" sz="1400">
                <a:solidFill>
                  <a:srgbClr val="FF0000"/>
                </a:solidFill>
                <a:latin typeface="Proxima Nova"/>
                <a:ea typeface="Proxima Nova"/>
                <a:cs typeface="Proxima Nova"/>
                <a:sym typeface="Proxima Nova"/>
              </a:rPr>
              <a:t>What attributes of an artist’s work are more/less correlated across regions or countries?</a:t>
            </a:r>
            <a:endParaRPr sz="1400">
              <a:solidFill>
                <a:srgbClr val="FF0000"/>
              </a:solidFill>
              <a:latin typeface="Proxima Nova"/>
              <a:ea typeface="Proxima Nova"/>
              <a:cs typeface="Proxima Nova"/>
              <a:sym typeface="Proxima Nova"/>
            </a:endParaRPr>
          </a:p>
          <a:p>
            <a:pPr indent="0" lvl="0" marL="0" rtl="0" algn="l">
              <a:spcBef>
                <a:spcPts val="120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6c5c44f992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6c5c44f992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6c5c44f992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6c5c44f992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6c5c44f992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6c5c44f992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6c5c44f992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6c5c44f992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6c5c44f992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6c5c44f992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6c5c44f992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6c5c44f992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6c5c44f992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6c5c44f992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6c5c44f992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6c5c44f992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6c5c44f992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6c5c44f992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c50d981957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c50d981957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Break out into 2 categories: Data challenges - where Spotify’s API couldn’t provide the data we needed to answer questions; and new (to us) things we had to learn to do the analysis.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c66b6a03e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c66b6a03e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cleansing process:</a:t>
            </a:r>
            <a:endParaRPr/>
          </a:p>
          <a:p>
            <a:pPr indent="-298450" lvl="0" marL="457200" rtl="0" algn="l">
              <a:spcBef>
                <a:spcPts val="0"/>
              </a:spcBef>
              <a:spcAft>
                <a:spcPts val="0"/>
              </a:spcAft>
              <a:buSzPts val="1100"/>
              <a:buChar char="●"/>
            </a:pPr>
            <a:r>
              <a:rPr lang="en"/>
              <a:t>Step 1: We leveraged the code available online and displayed the top 50 playlist. That code was limiting as it didn’t include all the countries that Spotify api has. Online we found a dictionary….and hard coded the list of countries to this code</a:t>
            </a:r>
            <a:endParaRPr/>
          </a:p>
          <a:p>
            <a:pPr indent="-298450" lvl="0" marL="457200" rtl="0" algn="l">
              <a:spcBef>
                <a:spcPts val="0"/>
              </a:spcBef>
              <a:spcAft>
                <a:spcPts val="0"/>
              </a:spcAft>
              <a:buSzPts val="1100"/>
              <a:buChar char="●"/>
            </a:pPr>
            <a:r>
              <a:rPr lang="en"/>
              <a:t>Step 2: We used the try except block because some countries did not return a playlist..</a:t>
            </a:r>
            <a:endParaRPr/>
          </a:p>
          <a:p>
            <a:pPr indent="-298450" lvl="0" marL="457200" rtl="0" algn="l">
              <a:spcBef>
                <a:spcPts val="0"/>
              </a:spcBef>
              <a:spcAft>
                <a:spcPts val="0"/>
              </a:spcAft>
              <a:buSzPts val="1100"/>
              <a:buChar char="●"/>
            </a:pPr>
            <a:r>
              <a:rPr lang="en"/>
              <a:t>Step 3: we passed the search rails to the search list function..created list of tracks from the playlist and saved into csv</a:t>
            </a:r>
            <a:endParaRPr/>
          </a:p>
          <a:p>
            <a:pPr indent="-298450" lvl="0" marL="457200" rtl="0" algn="l">
              <a:spcBef>
                <a:spcPts val="0"/>
              </a:spcBef>
              <a:spcAft>
                <a:spcPts val="0"/>
              </a:spcAft>
              <a:buSzPts val="1100"/>
              <a:buChar char="●"/>
            </a:pPr>
            <a:r>
              <a:rPr lang="en"/>
              <a:t>Step 4: We exported the data to cab before the first for loops moves to the next country.</a:t>
            </a:r>
            <a:endParaRPr/>
          </a:p>
          <a:p>
            <a:pPr indent="-298450" lvl="0" marL="457200" rtl="0" algn="l">
              <a:spcBef>
                <a:spcPts val="0"/>
              </a:spcBef>
              <a:spcAft>
                <a:spcPts val="0"/>
              </a:spcAft>
              <a:buSzPts val="1100"/>
              <a:buChar char="●"/>
            </a:pPr>
            <a:r>
              <a:rPr lang="en"/>
              <a:t>Step 5: Merged the country data files into one combines dataframe for analysis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c66b6a03e1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c66b6a03e1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cleansing process:</a:t>
            </a:r>
            <a:endParaRPr/>
          </a:p>
          <a:p>
            <a:pPr indent="-298450" lvl="0" marL="457200" rtl="0" algn="l">
              <a:spcBef>
                <a:spcPts val="0"/>
              </a:spcBef>
              <a:spcAft>
                <a:spcPts val="0"/>
              </a:spcAft>
              <a:buSzPts val="1100"/>
              <a:buChar char="●"/>
            </a:pPr>
            <a:r>
              <a:rPr lang="en"/>
              <a:t>Step 1: We leveraged the code available online and displayed the top 50 playlist. That code was limiting as it didn’t include all the countries that Spotify api has. Online we found a dictionary….and hard coded the list of countries to this code</a:t>
            </a:r>
            <a:endParaRPr/>
          </a:p>
          <a:p>
            <a:pPr indent="-298450" lvl="0" marL="457200" rtl="0" algn="l">
              <a:spcBef>
                <a:spcPts val="0"/>
              </a:spcBef>
              <a:spcAft>
                <a:spcPts val="0"/>
              </a:spcAft>
              <a:buSzPts val="1100"/>
              <a:buChar char="●"/>
            </a:pPr>
            <a:r>
              <a:rPr lang="en"/>
              <a:t>Step 2: We used the try except block because some countries did not return a playlist..</a:t>
            </a:r>
            <a:endParaRPr/>
          </a:p>
          <a:p>
            <a:pPr indent="-298450" lvl="0" marL="457200" rtl="0" algn="l">
              <a:spcBef>
                <a:spcPts val="0"/>
              </a:spcBef>
              <a:spcAft>
                <a:spcPts val="0"/>
              </a:spcAft>
              <a:buSzPts val="1100"/>
              <a:buChar char="●"/>
            </a:pPr>
            <a:r>
              <a:rPr lang="en"/>
              <a:t>Step 3: we passed the search rails to the search list function..created list of tracks from the playlist and saved into csv</a:t>
            </a:r>
            <a:endParaRPr/>
          </a:p>
          <a:p>
            <a:pPr indent="-298450" lvl="0" marL="457200" rtl="0" algn="l">
              <a:spcBef>
                <a:spcPts val="0"/>
              </a:spcBef>
              <a:spcAft>
                <a:spcPts val="0"/>
              </a:spcAft>
              <a:buSzPts val="1100"/>
              <a:buChar char="●"/>
            </a:pPr>
            <a:r>
              <a:rPr lang="en"/>
              <a:t>Step 4: We exported the data to cab before the first for loops moves to the next country.</a:t>
            </a:r>
            <a:endParaRPr/>
          </a:p>
          <a:p>
            <a:pPr indent="-298450" lvl="0" marL="457200" rtl="0" algn="l">
              <a:spcBef>
                <a:spcPts val="0"/>
              </a:spcBef>
              <a:spcAft>
                <a:spcPts val="0"/>
              </a:spcAft>
              <a:buSzPts val="1100"/>
              <a:buChar char="●"/>
            </a:pPr>
            <a:r>
              <a:rPr lang="en"/>
              <a:t>Step 5: Merged the country data files into one combines dataframe for analysis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c66b6a03e1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c66b6a03e1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cleansing process:</a:t>
            </a:r>
            <a:endParaRPr/>
          </a:p>
          <a:p>
            <a:pPr indent="-298450" lvl="0" marL="457200" rtl="0" algn="l">
              <a:spcBef>
                <a:spcPts val="0"/>
              </a:spcBef>
              <a:spcAft>
                <a:spcPts val="0"/>
              </a:spcAft>
              <a:buSzPts val="1100"/>
              <a:buChar char="●"/>
            </a:pPr>
            <a:r>
              <a:rPr lang="en"/>
              <a:t>Step 1: We leveraged the code available online and displayed the top 50 playlist. That code was limiting as it didn’t include all the countries that Spotify api has. Online we found a dictionary….and hard coded the list of countries to this code</a:t>
            </a:r>
            <a:endParaRPr/>
          </a:p>
          <a:p>
            <a:pPr indent="-298450" lvl="0" marL="457200" rtl="0" algn="l">
              <a:spcBef>
                <a:spcPts val="0"/>
              </a:spcBef>
              <a:spcAft>
                <a:spcPts val="0"/>
              </a:spcAft>
              <a:buSzPts val="1100"/>
              <a:buChar char="●"/>
            </a:pPr>
            <a:r>
              <a:rPr lang="en"/>
              <a:t>Step 2: We used the try except block because some countries did not return a playlist..</a:t>
            </a:r>
            <a:endParaRPr/>
          </a:p>
          <a:p>
            <a:pPr indent="-298450" lvl="0" marL="457200" rtl="0" algn="l">
              <a:spcBef>
                <a:spcPts val="0"/>
              </a:spcBef>
              <a:spcAft>
                <a:spcPts val="0"/>
              </a:spcAft>
              <a:buSzPts val="1100"/>
              <a:buChar char="●"/>
            </a:pPr>
            <a:r>
              <a:rPr lang="en"/>
              <a:t>Step 3: we passed the search rails to the search list function..created list of tracks from the playlist and saved into csv</a:t>
            </a:r>
            <a:endParaRPr/>
          </a:p>
          <a:p>
            <a:pPr indent="-298450" lvl="0" marL="457200" rtl="0" algn="l">
              <a:spcBef>
                <a:spcPts val="0"/>
              </a:spcBef>
              <a:spcAft>
                <a:spcPts val="0"/>
              </a:spcAft>
              <a:buSzPts val="1100"/>
              <a:buChar char="●"/>
            </a:pPr>
            <a:r>
              <a:rPr lang="en"/>
              <a:t>Step 4: We exported the data to cab before the first for loops moves to the next country.</a:t>
            </a:r>
            <a:endParaRPr/>
          </a:p>
          <a:p>
            <a:pPr indent="-298450" lvl="0" marL="457200" rtl="0" algn="l">
              <a:spcBef>
                <a:spcPts val="0"/>
              </a:spcBef>
              <a:spcAft>
                <a:spcPts val="0"/>
              </a:spcAft>
              <a:buSzPts val="1100"/>
              <a:buChar char="●"/>
            </a:pPr>
            <a:r>
              <a:rPr lang="en"/>
              <a:t>Step 5: Merged the country data files into one combines dataframe for analysis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c50d981957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c50d981957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developer.spotify.com/documentation/web-api/reference/get-audio-features" TargetMode="Externa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developer.spotify.com/documentation/web-api/reference/get-audio-features" TargetMode="Externa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hyperlink" Target="https://developer.spotify.com/documentation/web-api/reference/get-audio-featur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developer.spotify.com/documentation/web-api/reference/get-audio-features" TargetMode="Externa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hyperlink" Target="https://developer.spotify.com/documentation/web-api/reference/get-audio-features"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2.png"/><Relationship Id="rId4" Type="http://schemas.openxmlformats.org/officeDocument/2006/relationships/hyperlink" Target="https://developer.spotify.com/documentation/web-api/reference/get-audio-feature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eveloper.spotify.com/documentation/web-api" TargetMode="External"/><Relationship Id="rId4" Type="http://schemas.openxmlformats.org/officeDocument/2006/relationships/hyperlink" Target="https://developer.spotify.com/documentation/web-api/reference/get-audio-feature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eveloper.spotify.com/documentation/web-api/reference/get-audio-feature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Bootcamp</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
              <a:t>Project #1 - Group #10 presentation</a:t>
            </a:r>
            <a:endParaRPr/>
          </a:p>
          <a:p>
            <a:pPr indent="0" lvl="0" marL="0" rtl="0" algn="l">
              <a:spcBef>
                <a:spcPts val="0"/>
              </a:spcBef>
              <a:spcAft>
                <a:spcPts val="0"/>
              </a:spcAft>
              <a:buNone/>
            </a:pPr>
            <a:r>
              <a:rPr lang="en"/>
              <a:t>3/25/24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Global analysis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Global Analysis: </a:t>
            </a:r>
            <a:r>
              <a:rPr lang="en"/>
              <a:t>Overview</a:t>
            </a:r>
            <a:endParaRPr/>
          </a:p>
        </p:txBody>
      </p:sp>
      <p:sp>
        <p:nvSpPr>
          <p:cNvPr id="134" name="Google Shape;13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In this first analysis, after discarding our original interest in analyzing user music prefernce by countries and regions, and instead focused on the global music attributes (“danceability,” “valence,” “energy,” etc.) as a whole.</a:t>
            </a:r>
            <a:endParaRPr/>
          </a:p>
          <a:p>
            <a:pPr indent="0" lvl="0" marL="0" rtl="0" algn="l">
              <a:spcBef>
                <a:spcPts val="1200"/>
              </a:spcBef>
              <a:spcAft>
                <a:spcPts val="0"/>
              </a:spcAft>
              <a:buNone/>
            </a:pPr>
            <a:r>
              <a:rPr lang="en"/>
              <a:t>We conducted correlation and regression analyses on a series of music attribute comparison to determine if there were any statistical relationships:</a:t>
            </a:r>
            <a:endParaRPr/>
          </a:p>
          <a:p>
            <a:pPr indent="-342900" lvl="0" marL="457200" rtl="0" algn="l">
              <a:spcBef>
                <a:spcPts val="1200"/>
              </a:spcBef>
              <a:spcAft>
                <a:spcPts val="0"/>
              </a:spcAft>
              <a:buSzPts val="1800"/>
              <a:buChar char="●"/>
            </a:pPr>
            <a:r>
              <a:rPr lang="en"/>
              <a:t>Most statistically significant: “Energy” relatively strongly predicts “Danceability”</a:t>
            </a:r>
            <a:endParaRPr/>
          </a:p>
          <a:p>
            <a:pPr indent="-342900" lvl="0" marL="457200" rtl="0" algn="l">
              <a:spcBef>
                <a:spcPts val="0"/>
              </a:spcBef>
              <a:spcAft>
                <a:spcPts val="0"/>
              </a:spcAft>
              <a:buSzPts val="1800"/>
              <a:buChar char="●"/>
            </a:pPr>
            <a:r>
              <a:rPr lang="en"/>
              <a:t>Somewhat less strongly, “Loudness” also predicts “Danceability”</a:t>
            </a:r>
            <a:endParaRPr/>
          </a:p>
          <a:p>
            <a:pPr indent="0" lvl="0" marL="0" rtl="0" algn="l">
              <a:spcBef>
                <a:spcPts val="1200"/>
              </a:spcBef>
              <a:spcAft>
                <a:spcPts val="1200"/>
              </a:spcAft>
              <a:buNone/>
            </a:pPr>
            <a:r>
              <a:rPr lang="en"/>
              <a:t>Two other comparisons we made - “Loudness” vs. “Acousticness” they were only slightly negatively correlated; and “Speechiness” and “Valence” were only mildly correlated.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Global Analysis</a:t>
            </a:r>
            <a:r>
              <a:rPr lang="en"/>
              <a:t>: Energy vs. Danceability</a:t>
            </a:r>
            <a:endParaRPr/>
          </a:p>
        </p:txBody>
      </p:sp>
      <p:sp>
        <p:nvSpPr>
          <p:cNvPr id="140" name="Google Shape;140;p24"/>
          <p:cNvSpPr txBox="1"/>
          <p:nvPr>
            <p:ph idx="1" type="body"/>
          </p:nvPr>
        </p:nvSpPr>
        <p:spPr>
          <a:xfrm>
            <a:off x="311700" y="1079325"/>
            <a:ext cx="3578700" cy="392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Finding</a:t>
            </a:r>
            <a:r>
              <a:rPr lang="en"/>
              <a:t>: As energy increases, danceability does too</a:t>
            </a:r>
            <a:endParaRPr/>
          </a:p>
          <a:p>
            <a:pPr indent="-317500" lvl="1" marL="914400" rtl="0" algn="l">
              <a:spcBef>
                <a:spcPts val="0"/>
              </a:spcBef>
              <a:spcAft>
                <a:spcPts val="0"/>
              </a:spcAft>
              <a:buSzPts val="1400"/>
              <a:buChar char="○"/>
            </a:pPr>
            <a:r>
              <a:rPr lang="en"/>
              <a:t>Correlation: 0.5447</a:t>
            </a:r>
            <a:endParaRPr/>
          </a:p>
          <a:p>
            <a:pPr indent="-317500" lvl="1" marL="914400" rtl="0" algn="l">
              <a:spcBef>
                <a:spcPts val="0"/>
              </a:spcBef>
              <a:spcAft>
                <a:spcPts val="0"/>
              </a:spcAft>
              <a:buSzPts val="1400"/>
              <a:buChar char="○"/>
            </a:pPr>
            <a:r>
              <a:rPr lang="en"/>
              <a:t>P-value: 0.0000</a:t>
            </a:r>
            <a:endParaRPr/>
          </a:p>
          <a:p>
            <a:pPr indent="-317500" lvl="1" marL="914400" rtl="0" algn="l">
              <a:spcBef>
                <a:spcPts val="0"/>
              </a:spcBef>
              <a:spcAft>
                <a:spcPts val="0"/>
              </a:spcAft>
              <a:buSzPts val="1400"/>
              <a:buChar char="○"/>
            </a:pPr>
            <a:r>
              <a:rPr lang="en"/>
              <a:t>Regression: y = 0.48x + 0.37</a:t>
            </a:r>
            <a:endParaRPr/>
          </a:p>
          <a:p>
            <a:pPr indent="-342900" lvl="0" marL="457200" rtl="0" algn="l">
              <a:spcBef>
                <a:spcPts val="0"/>
              </a:spcBef>
              <a:spcAft>
                <a:spcPts val="0"/>
              </a:spcAft>
              <a:buSzPts val="1800"/>
              <a:buChar char="●"/>
            </a:pPr>
            <a:r>
              <a:rPr lang="en"/>
              <a:t>Globally there is a relatively strong, statistically significant relationship, indicating the more energy a song has the more danceable it tends to be too</a:t>
            </a:r>
            <a:endParaRPr/>
          </a:p>
        </p:txBody>
      </p:sp>
      <p:sp>
        <p:nvSpPr>
          <p:cNvPr id="141" name="Google Shape;141;p24"/>
          <p:cNvSpPr txBox="1"/>
          <p:nvPr>
            <p:ph idx="1" type="body"/>
          </p:nvPr>
        </p:nvSpPr>
        <p:spPr>
          <a:xfrm>
            <a:off x="4145651" y="4288475"/>
            <a:ext cx="4767600" cy="489900"/>
          </a:xfrm>
          <a:prstGeom prst="rect">
            <a:avLst/>
          </a:prstGeom>
        </p:spPr>
        <p:txBody>
          <a:bodyPr anchorCtr="0" anchor="t" bIns="91425" lIns="91425" spcFirstLastPara="1" rIns="91425" wrap="square" tIns="91425">
            <a:normAutofit fontScale="40000"/>
          </a:bodyPr>
          <a:lstStyle/>
          <a:p>
            <a:pPr indent="-274320" lvl="0" marL="457200" rtl="0" algn="l">
              <a:spcBef>
                <a:spcPts val="0"/>
              </a:spcBef>
              <a:spcAft>
                <a:spcPts val="0"/>
              </a:spcAft>
              <a:buSzPct val="100000"/>
              <a:buChar char="●"/>
            </a:pPr>
            <a:r>
              <a:rPr b="1" lang="en"/>
              <a:t>For the complete Web API music attribute definitions visit: </a:t>
            </a:r>
            <a:r>
              <a:rPr b="1" lang="en" u="sng">
                <a:solidFill>
                  <a:srgbClr val="0000FF"/>
                </a:solidFill>
                <a:hlinkClick r:id="rId3">
                  <a:extLst>
                    <a:ext uri="{A12FA001-AC4F-418D-AE19-62706E023703}">
                      <ahyp:hlinkClr val="tx"/>
                    </a:ext>
                  </a:extLst>
                </a:hlinkClick>
              </a:rPr>
              <a:t>https://developer.spotify.com/documentation/web-api/reference/get-audio-features</a:t>
            </a:r>
            <a:r>
              <a:rPr b="1" lang="en">
                <a:solidFill>
                  <a:srgbClr val="0000FF"/>
                </a:solidFill>
              </a:rPr>
              <a:t> </a:t>
            </a:r>
            <a:endParaRPr b="1">
              <a:solidFill>
                <a:srgbClr val="0000FF"/>
              </a:solidFill>
            </a:endParaRPr>
          </a:p>
        </p:txBody>
      </p:sp>
      <p:pic>
        <p:nvPicPr>
          <p:cNvPr id="142" name="Google Shape;142;p24"/>
          <p:cNvPicPr preferRelativeResize="0"/>
          <p:nvPr/>
        </p:nvPicPr>
        <p:blipFill>
          <a:blip r:embed="rId4">
            <a:alphaModFix/>
          </a:blip>
          <a:stretch>
            <a:fillRect/>
          </a:stretch>
        </p:blipFill>
        <p:spPr>
          <a:xfrm>
            <a:off x="3890400" y="1170125"/>
            <a:ext cx="5101198" cy="30309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Global Analysis</a:t>
            </a:r>
            <a:r>
              <a:rPr lang="en"/>
              <a:t>: Loudness vs. Danceability</a:t>
            </a:r>
            <a:endParaRPr/>
          </a:p>
        </p:txBody>
      </p:sp>
      <p:sp>
        <p:nvSpPr>
          <p:cNvPr id="148" name="Google Shape;148;p25"/>
          <p:cNvSpPr txBox="1"/>
          <p:nvPr>
            <p:ph idx="1" type="body"/>
          </p:nvPr>
        </p:nvSpPr>
        <p:spPr>
          <a:xfrm>
            <a:off x="311700" y="1079325"/>
            <a:ext cx="3578700" cy="392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Finding</a:t>
            </a:r>
            <a:r>
              <a:rPr lang="en"/>
              <a:t>: Louder music may be slightly more danceable</a:t>
            </a:r>
            <a:endParaRPr/>
          </a:p>
          <a:p>
            <a:pPr indent="-317500" lvl="1" marL="914400" rtl="0" algn="l">
              <a:spcBef>
                <a:spcPts val="0"/>
              </a:spcBef>
              <a:spcAft>
                <a:spcPts val="0"/>
              </a:spcAft>
              <a:buSzPts val="1400"/>
              <a:buChar char="○"/>
            </a:pPr>
            <a:r>
              <a:rPr lang="en"/>
              <a:t>Correlation: 0.4388</a:t>
            </a:r>
            <a:endParaRPr/>
          </a:p>
          <a:p>
            <a:pPr indent="-317500" lvl="1" marL="914400" rtl="0" algn="l">
              <a:spcBef>
                <a:spcPts val="0"/>
              </a:spcBef>
              <a:spcAft>
                <a:spcPts val="0"/>
              </a:spcAft>
              <a:buSzPts val="1400"/>
              <a:buChar char="○"/>
            </a:pPr>
            <a:r>
              <a:rPr lang="en"/>
              <a:t>P-value: 0.0001</a:t>
            </a:r>
            <a:endParaRPr/>
          </a:p>
          <a:p>
            <a:pPr indent="-317500" lvl="1" marL="914400" rtl="0" algn="l">
              <a:spcBef>
                <a:spcPts val="0"/>
              </a:spcBef>
              <a:spcAft>
                <a:spcPts val="0"/>
              </a:spcAft>
              <a:buSzPts val="1400"/>
              <a:buChar char="○"/>
            </a:pPr>
            <a:r>
              <a:rPr lang="en"/>
              <a:t>Regression: y = 0.02x + 0.82</a:t>
            </a:r>
            <a:endParaRPr/>
          </a:p>
          <a:p>
            <a:pPr indent="-342900" lvl="0" marL="457200" rtl="0" algn="l">
              <a:spcBef>
                <a:spcPts val="0"/>
              </a:spcBef>
              <a:spcAft>
                <a:spcPts val="0"/>
              </a:spcAft>
              <a:buSzPts val="1800"/>
              <a:buChar char="●"/>
            </a:pPr>
            <a:r>
              <a:rPr lang="en"/>
              <a:t>The relationship is relatively weak, though statistically significant, indicating that louder music may generally be more danceable</a:t>
            </a:r>
            <a:endParaRPr/>
          </a:p>
        </p:txBody>
      </p:sp>
      <p:sp>
        <p:nvSpPr>
          <p:cNvPr id="149" name="Google Shape;149;p25"/>
          <p:cNvSpPr txBox="1"/>
          <p:nvPr>
            <p:ph idx="1" type="body"/>
          </p:nvPr>
        </p:nvSpPr>
        <p:spPr>
          <a:xfrm>
            <a:off x="4145651" y="4288475"/>
            <a:ext cx="4767600" cy="489900"/>
          </a:xfrm>
          <a:prstGeom prst="rect">
            <a:avLst/>
          </a:prstGeom>
        </p:spPr>
        <p:txBody>
          <a:bodyPr anchorCtr="0" anchor="t" bIns="91425" lIns="91425" spcFirstLastPara="1" rIns="91425" wrap="square" tIns="91425">
            <a:normAutofit fontScale="47500"/>
          </a:bodyPr>
          <a:lstStyle/>
          <a:p>
            <a:pPr indent="-282892" lvl="0" marL="457200" rtl="0" algn="l">
              <a:spcBef>
                <a:spcPts val="0"/>
              </a:spcBef>
              <a:spcAft>
                <a:spcPts val="0"/>
              </a:spcAft>
              <a:buSzPct val="100000"/>
              <a:buChar char="●"/>
            </a:pPr>
            <a:r>
              <a:rPr b="1" lang="en"/>
              <a:t>For the complete Web API music attribute definitions visit: </a:t>
            </a:r>
            <a:r>
              <a:rPr b="1" lang="en" u="sng">
                <a:solidFill>
                  <a:srgbClr val="0000FF"/>
                </a:solidFill>
                <a:hlinkClick r:id="rId3">
                  <a:extLst>
                    <a:ext uri="{A12FA001-AC4F-418D-AE19-62706E023703}">
                      <ahyp:hlinkClr val="tx"/>
                    </a:ext>
                  </a:extLst>
                </a:hlinkClick>
              </a:rPr>
              <a:t>https://developer.spotify.com/documentation/web-api/reference/get-audio-features</a:t>
            </a:r>
            <a:r>
              <a:rPr b="1" lang="en">
                <a:solidFill>
                  <a:srgbClr val="0000FF"/>
                </a:solidFill>
              </a:rPr>
              <a:t> </a:t>
            </a:r>
            <a:endParaRPr b="1">
              <a:solidFill>
                <a:srgbClr val="0000FF"/>
              </a:solidFill>
            </a:endParaRPr>
          </a:p>
        </p:txBody>
      </p:sp>
      <p:pic>
        <p:nvPicPr>
          <p:cNvPr id="150" name="Google Shape;150;p25"/>
          <p:cNvPicPr preferRelativeResize="0"/>
          <p:nvPr/>
        </p:nvPicPr>
        <p:blipFill>
          <a:blip r:embed="rId4">
            <a:alphaModFix/>
          </a:blip>
          <a:stretch>
            <a:fillRect/>
          </a:stretch>
        </p:blipFill>
        <p:spPr>
          <a:xfrm>
            <a:off x="3789931" y="1170125"/>
            <a:ext cx="5174092" cy="3118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Global Analysis</a:t>
            </a:r>
            <a:r>
              <a:rPr lang="en"/>
              <a:t>: Loudness vs. Acousticness</a:t>
            </a:r>
            <a:endParaRPr/>
          </a:p>
        </p:txBody>
      </p:sp>
      <p:sp>
        <p:nvSpPr>
          <p:cNvPr id="156" name="Google Shape;156;p26"/>
          <p:cNvSpPr txBox="1"/>
          <p:nvPr>
            <p:ph idx="1" type="body"/>
          </p:nvPr>
        </p:nvSpPr>
        <p:spPr>
          <a:xfrm>
            <a:off x="311700" y="1079325"/>
            <a:ext cx="3578700" cy="392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Finding</a:t>
            </a:r>
            <a:r>
              <a:rPr lang="en"/>
              <a:t>: The louder music is the slightly less likely it is to be acoustic</a:t>
            </a:r>
            <a:endParaRPr/>
          </a:p>
          <a:p>
            <a:pPr indent="-317500" lvl="1" marL="914400" rtl="0" algn="l">
              <a:spcBef>
                <a:spcPts val="0"/>
              </a:spcBef>
              <a:spcAft>
                <a:spcPts val="0"/>
              </a:spcAft>
              <a:buSzPts val="1400"/>
              <a:buChar char="○"/>
            </a:pPr>
            <a:r>
              <a:rPr lang="en"/>
              <a:t>Correlation: -0.4229</a:t>
            </a:r>
            <a:endParaRPr/>
          </a:p>
          <a:p>
            <a:pPr indent="-317500" lvl="1" marL="914400" rtl="0" algn="l">
              <a:spcBef>
                <a:spcPts val="0"/>
              </a:spcBef>
              <a:spcAft>
                <a:spcPts val="0"/>
              </a:spcAft>
              <a:buSzPts val="1400"/>
              <a:buChar char="○"/>
            </a:pPr>
            <a:r>
              <a:rPr lang="en"/>
              <a:t>P-value: 0.0003</a:t>
            </a:r>
            <a:endParaRPr/>
          </a:p>
          <a:p>
            <a:pPr indent="-317500" lvl="1" marL="914400" rtl="0" algn="l">
              <a:spcBef>
                <a:spcPts val="0"/>
              </a:spcBef>
              <a:spcAft>
                <a:spcPts val="0"/>
              </a:spcAft>
              <a:buSzPts val="1400"/>
              <a:buChar char="○"/>
            </a:pPr>
            <a:r>
              <a:rPr lang="en"/>
              <a:t>Regression: y = -5.06 + -5.06</a:t>
            </a:r>
            <a:endParaRPr/>
          </a:p>
          <a:p>
            <a:pPr indent="-342900" lvl="0" marL="457200" rtl="0" algn="l">
              <a:spcBef>
                <a:spcPts val="0"/>
              </a:spcBef>
              <a:spcAft>
                <a:spcPts val="0"/>
              </a:spcAft>
              <a:buSzPts val="1800"/>
              <a:buChar char="●"/>
            </a:pPr>
            <a:r>
              <a:rPr lang="en"/>
              <a:t>While not a strong negative correlation, the analysis indicates that globally acoustic music may tend to be quieter than other forms of music (i.e. “heavy metal”)</a:t>
            </a:r>
            <a:endParaRPr/>
          </a:p>
        </p:txBody>
      </p:sp>
      <p:pic>
        <p:nvPicPr>
          <p:cNvPr id="157" name="Google Shape;157;p26"/>
          <p:cNvPicPr preferRelativeResize="0"/>
          <p:nvPr/>
        </p:nvPicPr>
        <p:blipFill>
          <a:blip r:embed="rId3">
            <a:alphaModFix/>
          </a:blip>
          <a:stretch>
            <a:fillRect/>
          </a:stretch>
        </p:blipFill>
        <p:spPr>
          <a:xfrm>
            <a:off x="3730537" y="1017713"/>
            <a:ext cx="5300524" cy="3209825"/>
          </a:xfrm>
          <a:prstGeom prst="rect">
            <a:avLst/>
          </a:prstGeom>
          <a:noFill/>
          <a:ln>
            <a:noFill/>
          </a:ln>
        </p:spPr>
      </p:pic>
      <p:sp>
        <p:nvSpPr>
          <p:cNvPr id="158" name="Google Shape;158;p26"/>
          <p:cNvSpPr txBox="1"/>
          <p:nvPr>
            <p:ph idx="1" type="body"/>
          </p:nvPr>
        </p:nvSpPr>
        <p:spPr>
          <a:xfrm>
            <a:off x="4145651" y="4288475"/>
            <a:ext cx="4767600" cy="489900"/>
          </a:xfrm>
          <a:prstGeom prst="rect">
            <a:avLst/>
          </a:prstGeom>
        </p:spPr>
        <p:txBody>
          <a:bodyPr anchorCtr="0" anchor="t" bIns="91425" lIns="91425" spcFirstLastPara="1" rIns="91425" wrap="square" tIns="91425">
            <a:normAutofit fontScale="47500"/>
          </a:bodyPr>
          <a:lstStyle/>
          <a:p>
            <a:pPr indent="-282892" lvl="0" marL="457200" rtl="0" algn="l">
              <a:spcBef>
                <a:spcPts val="0"/>
              </a:spcBef>
              <a:spcAft>
                <a:spcPts val="0"/>
              </a:spcAft>
              <a:buSzPct val="100000"/>
              <a:buChar char="●"/>
            </a:pPr>
            <a:r>
              <a:rPr b="1" lang="en"/>
              <a:t>For the complete Web API music attribute definitions visit: </a:t>
            </a:r>
            <a:r>
              <a:rPr b="1" lang="en" u="sng">
                <a:solidFill>
                  <a:srgbClr val="0000FF"/>
                </a:solidFill>
                <a:hlinkClick r:id="rId4">
                  <a:extLst>
                    <a:ext uri="{A12FA001-AC4F-418D-AE19-62706E023703}">
                      <ahyp:hlinkClr val="tx"/>
                    </a:ext>
                  </a:extLst>
                </a:hlinkClick>
              </a:rPr>
              <a:t>https://developer.spotify.com/documentation/web-api/reference/get-audio-features</a:t>
            </a:r>
            <a:r>
              <a:rPr b="1" lang="en">
                <a:solidFill>
                  <a:srgbClr val="0000FF"/>
                </a:solidFill>
              </a:rPr>
              <a:t> </a:t>
            </a:r>
            <a:endParaRPr b="1">
              <a:solidFill>
                <a:srgbClr val="0000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Global Analysis</a:t>
            </a:r>
            <a:r>
              <a:rPr lang="en"/>
              <a:t>: Speechiness vs. Valence</a:t>
            </a:r>
            <a:endParaRPr/>
          </a:p>
        </p:txBody>
      </p:sp>
      <p:sp>
        <p:nvSpPr>
          <p:cNvPr id="164" name="Google Shape;164;p27"/>
          <p:cNvSpPr txBox="1"/>
          <p:nvPr>
            <p:ph idx="1" type="body"/>
          </p:nvPr>
        </p:nvSpPr>
        <p:spPr>
          <a:xfrm>
            <a:off x="311700" y="1079325"/>
            <a:ext cx="3578700" cy="39216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b="1" lang="en"/>
              <a:t>Finding</a:t>
            </a:r>
            <a:r>
              <a:rPr lang="en"/>
              <a:t>: The relationship between spoken word vs. positive “feeling” is moderate but statistically significant</a:t>
            </a:r>
            <a:endParaRPr/>
          </a:p>
          <a:p>
            <a:pPr indent="-317500" lvl="1" marL="914400" rtl="0" algn="l">
              <a:spcBef>
                <a:spcPts val="0"/>
              </a:spcBef>
              <a:spcAft>
                <a:spcPts val="0"/>
              </a:spcAft>
              <a:buSzPts val="1400"/>
              <a:buChar char="○"/>
            </a:pPr>
            <a:r>
              <a:rPr lang="en"/>
              <a:t>Correlation: 0.3211</a:t>
            </a:r>
            <a:endParaRPr/>
          </a:p>
          <a:p>
            <a:pPr indent="-317500" lvl="1" marL="914400" rtl="0" algn="l">
              <a:spcBef>
                <a:spcPts val="0"/>
              </a:spcBef>
              <a:spcAft>
                <a:spcPts val="0"/>
              </a:spcAft>
              <a:buSzPts val="1400"/>
              <a:buChar char="○"/>
            </a:pPr>
            <a:r>
              <a:rPr lang="en"/>
              <a:t>P-value: 0.0067</a:t>
            </a:r>
            <a:endParaRPr/>
          </a:p>
          <a:p>
            <a:pPr indent="-317500" lvl="1" marL="914400" rtl="0" algn="l">
              <a:spcBef>
                <a:spcPts val="0"/>
              </a:spcBef>
              <a:spcAft>
                <a:spcPts val="0"/>
              </a:spcAft>
              <a:buSzPts val="1400"/>
              <a:buChar char="○"/>
            </a:pPr>
            <a:r>
              <a:rPr lang="en"/>
              <a:t>Regression: y = 0.71x + 0.46</a:t>
            </a:r>
            <a:endParaRPr/>
          </a:p>
          <a:p>
            <a:pPr indent="-342900" lvl="0" marL="457200" rtl="0" algn="l">
              <a:spcBef>
                <a:spcPts val="0"/>
              </a:spcBef>
              <a:spcAft>
                <a:spcPts val="0"/>
              </a:spcAft>
              <a:buSzPts val="1800"/>
              <a:buChar char="●"/>
            </a:pPr>
            <a:r>
              <a:rPr lang="en"/>
              <a:t>In theory this means that songs with more spoken word content may tend to bemore positive (i.e. “valence”)</a:t>
            </a:r>
            <a:endParaRPr/>
          </a:p>
        </p:txBody>
      </p:sp>
      <p:sp>
        <p:nvSpPr>
          <p:cNvPr id="165" name="Google Shape;165;p27"/>
          <p:cNvSpPr txBox="1"/>
          <p:nvPr>
            <p:ph idx="1" type="body"/>
          </p:nvPr>
        </p:nvSpPr>
        <p:spPr>
          <a:xfrm>
            <a:off x="4145651" y="4288475"/>
            <a:ext cx="4767600" cy="489900"/>
          </a:xfrm>
          <a:prstGeom prst="rect">
            <a:avLst/>
          </a:prstGeom>
        </p:spPr>
        <p:txBody>
          <a:bodyPr anchorCtr="0" anchor="t" bIns="91425" lIns="91425" spcFirstLastPara="1" rIns="91425" wrap="square" tIns="91425">
            <a:normAutofit fontScale="47500"/>
          </a:bodyPr>
          <a:lstStyle/>
          <a:p>
            <a:pPr indent="-282892" lvl="0" marL="457200" rtl="0" algn="l">
              <a:spcBef>
                <a:spcPts val="0"/>
              </a:spcBef>
              <a:spcAft>
                <a:spcPts val="0"/>
              </a:spcAft>
              <a:buSzPct val="100000"/>
              <a:buChar char="●"/>
            </a:pPr>
            <a:r>
              <a:rPr b="1" lang="en"/>
              <a:t>For the complete Web API music attribute definitions visit: </a:t>
            </a:r>
            <a:r>
              <a:rPr b="1" lang="en" u="sng">
                <a:solidFill>
                  <a:srgbClr val="0000FF"/>
                </a:solidFill>
                <a:hlinkClick r:id="rId3">
                  <a:extLst>
                    <a:ext uri="{A12FA001-AC4F-418D-AE19-62706E023703}">
                      <ahyp:hlinkClr val="tx"/>
                    </a:ext>
                  </a:extLst>
                </a:hlinkClick>
              </a:rPr>
              <a:t>https://developer.spotify.com/documentation/web-api/reference/get-audio-features</a:t>
            </a:r>
            <a:r>
              <a:rPr b="1" lang="en">
                <a:solidFill>
                  <a:srgbClr val="0000FF"/>
                </a:solidFill>
              </a:rPr>
              <a:t> </a:t>
            </a:r>
            <a:endParaRPr b="1">
              <a:solidFill>
                <a:srgbClr val="0000FF"/>
              </a:solidFill>
            </a:endParaRPr>
          </a:p>
        </p:txBody>
      </p:sp>
      <p:pic>
        <p:nvPicPr>
          <p:cNvPr id="166" name="Google Shape;166;p27"/>
          <p:cNvPicPr preferRelativeResize="0"/>
          <p:nvPr/>
        </p:nvPicPr>
        <p:blipFill>
          <a:blip r:embed="rId4">
            <a:alphaModFix/>
          </a:blip>
          <a:stretch>
            <a:fillRect/>
          </a:stretch>
        </p:blipFill>
        <p:spPr>
          <a:xfrm>
            <a:off x="4042800" y="1170125"/>
            <a:ext cx="4943250" cy="2965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Regional</a:t>
            </a:r>
            <a:r>
              <a:rPr lang="en"/>
              <a:t> analysis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Regional Analysis</a:t>
            </a:r>
            <a:endParaRPr b="1"/>
          </a:p>
        </p:txBody>
      </p:sp>
      <p:sp>
        <p:nvSpPr>
          <p:cNvPr id="177" name="Google Shape;177;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In this section we grouped the available countries by geographic and cultural aggregate data and analyzed it on the features mentioned above</a:t>
            </a:r>
            <a:endParaRPr/>
          </a:p>
          <a:p>
            <a:pPr indent="0" lvl="0" marL="0" rtl="0" algn="l">
              <a:spcBef>
                <a:spcPts val="1200"/>
              </a:spcBef>
              <a:spcAft>
                <a:spcPts val="0"/>
              </a:spcAft>
              <a:buNone/>
            </a:pPr>
            <a:r>
              <a:rPr lang="en"/>
              <a:t>We were hoping to learn whether different regions in the world had preferences by way of key features like: danceability, loudness, speechiness, valence, and duration</a:t>
            </a:r>
            <a:endParaRPr/>
          </a:p>
          <a:p>
            <a:pPr indent="0" lvl="0" marL="0" rtl="0" algn="l">
              <a:spcBef>
                <a:spcPts val="1200"/>
              </a:spcBef>
              <a:spcAft>
                <a:spcPts val="0"/>
              </a:spcAft>
              <a:buNone/>
            </a:pPr>
            <a:r>
              <a:rPr lang="en"/>
              <a:t>Liberties taken while grouping:</a:t>
            </a:r>
            <a:endParaRPr/>
          </a:p>
          <a:p>
            <a:pPr indent="-334327" lvl="0" marL="457200" rtl="0" algn="l">
              <a:spcBef>
                <a:spcPts val="1200"/>
              </a:spcBef>
              <a:spcAft>
                <a:spcPts val="0"/>
              </a:spcAft>
              <a:buSzPct val="100000"/>
              <a:buChar char="-"/>
            </a:pPr>
            <a:r>
              <a:rPr lang="en"/>
              <a:t>Spotify lacks many countries top 50 playlists, inc: China, Russia, Jamaica, most African countries</a:t>
            </a:r>
            <a:endParaRPr/>
          </a:p>
          <a:p>
            <a:pPr indent="-334327" lvl="0" marL="457200" rtl="0" algn="l">
              <a:spcBef>
                <a:spcPts val="0"/>
              </a:spcBef>
              <a:spcAft>
                <a:spcPts val="0"/>
              </a:spcAft>
              <a:buSzPct val="100000"/>
              <a:buChar char="-"/>
            </a:pPr>
            <a:r>
              <a:rPr lang="en"/>
              <a:t>Some regions were grouped with other sparse regions</a:t>
            </a:r>
            <a:r>
              <a:rPr lang="en"/>
              <a:t>: ‘English Speaking’ and South Asia</a:t>
            </a:r>
            <a:endParaRPr/>
          </a:p>
          <a:p>
            <a:pPr indent="-334327" lvl="0" marL="457200" rtl="0" algn="l">
              <a:spcBef>
                <a:spcPts val="0"/>
              </a:spcBef>
              <a:spcAft>
                <a:spcPts val="0"/>
              </a:spcAft>
              <a:buSzPct val="100000"/>
              <a:buChar char="-"/>
            </a:pPr>
            <a:r>
              <a:rPr lang="en"/>
              <a:t>Important to note that the playlists updated daily and are subject to decision by spotify’s algorithms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Regional Analysis</a:t>
            </a:r>
            <a:endParaRPr b="1"/>
          </a:p>
        </p:txBody>
      </p:sp>
      <p:sp>
        <p:nvSpPr>
          <p:cNvPr id="183" name="Google Shape;183;p30"/>
          <p:cNvSpPr txBox="1"/>
          <p:nvPr>
            <p:ph idx="1" type="body"/>
          </p:nvPr>
        </p:nvSpPr>
        <p:spPr>
          <a:xfrm>
            <a:off x="311700" y="1442225"/>
            <a:ext cx="3510000" cy="3126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Africa and Latin America</a:t>
            </a:r>
            <a:endParaRPr/>
          </a:p>
          <a:p>
            <a:pPr indent="-342900" lvl="0" marL="457200" rtl="0" algn="l">
              <a:spcBef>
                <a:spcPts val="0"/>
              </a:spcBef>
              <a:spcAft>
                <a:spcPts val="0"/>
              </a:spcAft>
              <a:buSzPts val="1800"/>
              <a:buChar char="-"/>
            </a:pPr>
            <a:r>
              <a:rPr lang="en"/>
              <a:t>Western, Northern, and Eastern Europe</a:t>
            </a:r>
            <a:endParaRPr/>
          </a:p>
          <a:p>
            <a:pPr indent="-342900" lvl="0" marL="457200" rtl="0" algn="l">
              <a:spcBef>
                <a:spcPts val="0"/>
              </a:spcBef>
              <a:spcAft>
                <a:spcPts val="0"/>
              </a:spcAft>
              <a:buSzPts val="1800"/>
              <a:buChar char="-"/>
            </a:pPr>
            <a:r>
              <a:rPr lang="en"/>
              <a:t>South, Southeast, and East Asia</a:t>
            </a:r>
            <a:endParaRPr/>
          </a:p>
          <a:p>
            <a:pPr indent="-342900" lvl="0" marL="457200" rtl="0" algn="l">
              <a:spcBef>
                <a:spcPts val="0"/>
              </a:spcBef>
              <a:spcAft>
                <a:spcPts val="0"/>
              </a:spcAft>
              <a:buSzPts val="1800"/>
              <a:buChar char="-"/>
            </a:pPr>
            <a:r>
              <a:rPr lang="en"/>
              <a:t>Middle East and Central Asia </a:t>
            </a:r>
            <a:endParaRPr/>
          </a:p>
        </p:txBody>
      </p:sp>
      <p:pic>
        <p:nvPicPr>
          <p:cNvPr id="184" name="Google Shape;184;p30"/>
          <p:cNvPicPr preferRelativeResize="0"/>
          <p:nvPr/>
        </p:nvPicPr>
        <p:blipFill>
          <a:blip r:embed="rId3">
            <a:alphaModFix/>
          </a:blip>
          <a:stretch>
            <a:fillRect/>
          </a:stretch>
        </p:blipFill>
        <p:spPr>
          <a:xfrm>
            <a:off x="3821712" y="445025"/>
            <a:ext cx="5010473" cy="2408399"/>
          </a:xfrm>
          <a:prstGeom prst="rect">
            <a:avLst/>
          </a:prstGeom>
          <a:noFill/>
          <a:ln>
            <a:noFill/>
          </a:ln>
        </p:spPr>
      </p:pic>
      <p:pic>
        <p:nvPicPr>
          <p:cNvPr id="185" name="Google Shape;185;p30"/>
          <p:cNvPicPr preferRelativeResize="0"/>
          <p:nvPr/>
        </p:nvPicPr>
        <p:blipFill>
          <a:blip r:embed="rId4">
            <a:alphaModFix/>
          </a:blip>
          <a:stretch>
            <a:fillRect/>
          </a:stretch>
        </p:blipFill>
        <p:spPr>
          <a:xfrm>
            <a:off x="3975700" y="2756800"/>
            <a:ext cx="4856474" cy="226716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Regional Analysis</a:t>
            </a:r>
            <a:endParaRPr b="1"/>
          </a:p>
        </p:txBody>
      </p:sp>
      <p:sp>
        <p:nvSpPr>
          <p:cNvPr id="191" name="Google Shape;191;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English Speaking Countries</a:t>
            </a:r>
            <a:r>
              <a:rPr lang="en"/>
              <a:t> </a:t>
            </a:r>
            <a:endParaRPr/>
          </a:p>
          <a:p>
            <a:pPr indent="-342900" lvl="0" marL="457200" rtl="0" algn="l">
              <a:spcBef>
                <a:spcPts val="1200"/>
              </a:spcBef>
              <a:spcAft>
                <a:spcPts val="0"/>
              </a:spcAft>
              <a:buSzPts val="1800"/>
              <a:buChar char="-"/>
            </a:pPr>
            <a:r>
              <a:rPr lang="en"/>
              <a:t>Below average danceability</a:t>
            </a:r>
            <a:endParaRPr/>
          </a:p>
          <a:p>
            <a:pPr indent="-342900" lvl="0" marL="457200" rtl="0" algn="l">
              <a:spcBef>
                <a:spcPts val="0"/>
              </a:spcBef>
              <a:spcAft>
                <a:spcPts val="0"/>
              </a:spcAft>
              <a:buSzPts val="1800"/>
              <a:buChar char="-"/>
            </a:pPr>
            <a:r>
              <a:rPr lang="en"/>
              <a:t>Above average loudness</a:t>
            </a:r>
            <a:endParaRPr/>
          </a:p>
          <a:p>
            <a:pPr indent="-342900" lvl="0" marL="457200" rtl="0" algn="l">
              <a:spcBef>
                <a:spcPts val="0"/>
              </a:spcBef>
              <a:spcAft>
                <a:spcPts val="0"/>
              </a:spcAft>
              <a:buSzPts val="1800"/>
              <a:buChar char="-"/>
            </a:pPr>
            <a:r>
              <a:rPr lang="en"/>
              <a:t>Below average speechiness</a:t>
            </a:r>
            <a:endParaRPr/>
          </a:p>
          <a:p>
            <a:pPr indent="-342900" lvl="0" marL="457200" rtl="0" algn="l">
              <a:spcBef>
                <a:spcPts val="0"/>
              </a:spcBef>
              <a:spcAft>
                <a:spcPts val="0"/>
              </a:spcAft>
              <a:buSzPts val="1800"/>
              <a:buChar char="-"/>
            </a:pPr>
            <a:r>
              <a:rPr lang="en"/>
              <a:t>Lowest average valence</a:t>
            </a:r>
            <a:endParaRPr/>
          </a:p>
          <a:p>
            <a:pPr indent="-342900" lvl="0" marL="457200" rtl="0" algn="l">
              <a:spcBef>
                <a:spcPts val="0"/>
              </a:spcBef>
              <a:spcAft>
                <a:spcPts val="0"/>
              </a:spcAft>
              <a:buSzPts val="1800"/>
              <a:buChar char="-"/>
            </a:pPr>
            <a:r>
              <a:rPr lang="en"/>
              <a:t>Above average in duration</a:t>
            </a:r>
            <a:endParaRPr/>
          </a:p>
          <a:p>
            <a:pPr indent="-342900" lvl="0" marL="457200" rtl="0" algn="l">
              <a:spcBef>
                <a:spcPts val="0"/>
              </a:spcBef>
              <a:spcAft>
                <a:spcPts val="0"/>
              </a:spcAft>
              <a:buSzPts val="1800"/>
              <a:buChar char="-"/>
            </a:pPr>
            <a:r>
              <a:rPr lang="en"/>
              <a:t>Below average instrumentalness</a:t>
            </a:r>
            <a:endParaRPr/>
          </a:p>
          <a:p>
            <a:pPr indent="0" lvl="0" marL="0" rtl="0" algn="l">
              <a:spcBef>
                <a:spcPts val="1200"/>
              </a:spcBef>
              <a:spcAft>
                <a:spcPts val="1200"/>
              </a:spcAft>
              <a:buNone/>
            </a:pPr>
            <a:r>
              <a:rPr lang="en"/>
              <a:t>If these attributes are any of the reasons why you like english music, perhaps there is other music out there that better embodies why you enjoy listening, go explore!</a:t>
            </a:r>
            <a:endParaRPr/>
          </a:p>
        </p:txBody>
      </p:sp>
      <p:pic>
        <p:nvPicPr>
          <p:cNvPr id="192" name="Google Shape;192;p31"/>
          <p:cNvPicPr preferRelativeResize="0"/>
          <p:nvPr/>
        </p:nvPicPr>
        <p:blipFill>
          <a:blip r:embed="rId3">
            <a:alphaModFix/>
          </a:blip>
          <a:stretch>
            <a:fillRect/>
          </a:stretch>
        </p:blipFill>
        <p:spPr>
          <a:xfrm>
            <a:off x="4129825" y="1017725"/>
            <a:ext cx="5014176" cy="236328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Group #10: Team Member Introductions	</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Chris Kilkes</a:t>
            </a:r>
            <a:endParaRPr/>
          </a:p>
          <a:p>
            <a:pPr indent="-342900" lvl="0" marL="457200" rtl="0" algn="l">
              <a:spcBef>
                <a:spcPts val="0"/>
              </a:spcBef>
              <a:spcAft>
                <a:spcPts val="0"/>
              </a:spcAft>
              <a:buSzPts val="1800"/>
              <a:buChar char="●"/>
            </a:pPr>
            <a:r>
              <a:rPr lang="en"/>
              <a:t>Divya Govil</a:t>
            </a:r>
            <a:endParaRPr/>
          </a:p>
          <a:p>
            <a:pPr indent="-342900" lvl="0" marL="457200" rtl="0" algn="l">
              <a:spcBef>
                <a:spcPts val="0"/>
              </a:spcBef>
              <a:spcAft>
                <a:spcPts val="0"/>
              </a:spcAft>
              <a:buSzPts val="1800"/>
              <a:buChar char="●"/>
            </a:pPr>
            <a:r>
              <a:rPr lang="en"/>
              <a:t>Ryan Hoffman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3640"/>
              <a:t>A</a:t>
            </a:r>
            <a:r>
              <a:rPr lang="en" sz="3640"/>
              <a:t>nalysis questions requiring further investigation (and time)</a:t>
            </a:r>
            <a:endParaRPr sz="364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Area of Exploration: Artist Comparison to Global Means</a:t>
            </a:r>
            <a:endParaRPr/>
          </a:p>
        </p:txBody>
      </p:sp>
      <p:sp>
        <p:nvSpPr>
          <p:cNvPr id="203" name="Google Shape;203;p33"/>
          <p:cNvSpPr txBox="1"/>
          <p:nvPr>
            <p:ph idx="1" type="body"/>
          </p:nvPr>
        </p:nvSpPr>
        <p:spPr>
          <a:xfrm>
            <a:off x="751800" y="1861575"/>
            <a:ext cx="3394200" cy="2991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76">
                <a:latin typeface="Arial"/>
                <a:ea typeface="Arial"/>
                <a:cs typeface="Arial"/>
                <a:sym typeface="Arial"/>
              </a:rPr>
              <a:t>“Cruel Summer’s” Spotify music attributes:</a:t>
            </a:r>
            <a:r>
              <a:rPr b="1" lang="en" sz="1476">
                <a:latin typeface="Arial"/>
                <a:ea typeface="Arial"/>
                <a:cs typeface="Arial"/>
                <a:sym typeface="Arial"/>
              </a:rPr>
              <a:t> </a:t>
            </a:r>
            <a:endParaRPr b="1" sz="1476">
              <a:latin typeface="Arial"/>
              <a:ea typeface="Arial"/>
              <a:cs typeface="Arial"/>
              <a:sym typeface="Arial"/>
            </a:endParaRPr>
          </a:p>
          <a:p>
            <a:pPr indent="-309685" lvl="0" marL="457200" rtl="0" algn="l">
              <a:lnSpc>
                <a:spcPct val="100000"/>
              </a:lnSpc>
              <a:spcBef>
                <a:spcPts val="0"/>
              </a:spcBef>
              <a:spcAft>
                <a:spcPts val="0"/>
              </a:spcAft>
              <a:buSzPts val="1277"/>
              <a:buFont typeface="Arial"/>
              <a:buChar char="●"/>
            </a:pPr>
            <a:r>
              <a:rPr lang="en" sz="1276">
                <a:latin typeface="Arial"/>
                <a:ea typeface="Arial"/>
                <a:cs typeface="Arial"/>
                <a:sym typeface="Arial"/>
              </a:rPr>
              <a:t>Danceability: 0.552</a:t>
            </a:r>
            <a:endParaRPr sz="1276">
              <a:latin typeface="Arial"/>
              <a:ea typeface="Arial"/>
              <a:cs typeface="Arial"/>
              <a:sym typeface="Arial"/>
            </a:endParaRPr>
          </a:p>
          <a:p>
            <a:pPr indent="-309685" lvl="0" marL="457200" rtl="0" algn="l">
              <a:lnSpc>
                <a:spcPct val="100000"/>
              </a:lnSpc>
              <a:spcBef>
                <a:spcPts val="0"/>
              </a:spcBef>
              <a:spcAft>
                <a:spcPts val="0"/>
              </a:spcAft>
              <a:buSzPts val="1277"/>
              <a:buFont typeface="Arial"/>
              <a:buChar char="●"/>
            </a:pPr>
            <a:r>
              <a:rPr lang="en" sz="1276">
                <a:latin typeface="Arial"/>
                <a:ea typeface="Arial"/>
                <a:cs typeface="Arial"/>
                <a:sym typeface="Arial"/>
              </a:rPr>
              <a:t>Energy: 0.702</a:t>
            </a:r>
            <a:endParaRPr sz="1276">
              <a:latin typeface="Arial"/>
              <a:ea typeface="Arial"/>
              <a:cs typeface="Arial"/>
              <a:sym typeface="Arial"/>
            </a:endParaRPr>
          </a:p>
          <a:p>
            <a:pPr indent="-309685" lvl="0" marL="457200" rtl="0" algn="l">
              <a:lnSpc>
                <a:spcPct val="100000"/>
              </a:lnSpc>
              <a:spcBef>
                <a:spcPts val="0"/>
              </a:spcBef>
              <a:spcAft>
                <a:spcPts val="0"/>
              </a:spcAft>
              <a:buSzPts val="1277"/>
              <a:buFont typeface="Arial"/>
              <a:buChar char="●"/>
            </a:pPr>
            <a:r>
              <a:rPr lang="en" sz="1276">
                <a:latin typeface="Arial"/>
                <a:ea typeface="Arial"/>
                <a:cs typeface="Arial"/>
                <a:sym typeface="Arial"/>
              </a:rPr>
              <a:t>Key: 9</a:t>
            </a:r>
            <a:endParaRPr sz="1276">
              <a:latin typeface="Arial"/>
              <a:ea typeface="Arial"/>
              <a:cs typeface="Arial"/>
              <a:sym typeface="Arial"/>
            </a:endParaRPr>
          </a:p>
          <a:p>
            <a:pPr indent="-309685" lvl="0" marL="457200" rtl="0" algn="l">
              <a:lnSpc>
                <a:spcPct val="100000"/>
              </a:lnSpc>
              <a:spcBef>
                <a:spcPts val="0"/>
              </a:spcBef>
              <a:spcAft>
                <a:spcPts val="0"/>
              </a:spcAft>
              <a:buSzPts val="1277"/>
              <a:buFont typeface="Arial"/>
              <a:buChar char="●"/>
            </a:pPr>
            <a:r>
              <a:rPr lang="en" sz="1276">
                <a:latin typeface="Arial"/>
                <a:ea typeface="Arial"/>
                <a:cs typeface="Arial"/>
                <a:sym typeface="Arial"/>
              </a:rPr>
              <a:t>Loudness: 5.707</a:t>
            </a:r>
            <a:endParaRPr sz="1276">
              <a:latin typeface="Arial"/>
              <a:ea typeface="Arial"/>
              <a:cs typeface="Arial"/>
              <a:sym typeface="Arial"/>
            </a:endParaRPr>
          </a:p>
          <a:p>
            <a:pPr indent="-309685" lvl="0" marL="457200" rtl="0" algn="l">
              <a:lnSpc>
                <a:spcPct val="100000"/>
              </a:lnSpc>
              <a:spcBef>
                <a:spcPts val="0"/>
              </a:spcBef>
              <a:spcAft>
                <a:spcPts val="0"/>
              </a:spcAft>
              <a:buSzPts val="1277"/>
              <a:buFont typeface="Arial"/>
              <a:buChar char="●"/>
            </a:pPr>
            <a:r>
              <a:rPr lang="en" sz="1276">
                <a:latin typeface="Arial"/>
                <a:ea typeface="Arial"/>
                <a:cs typeface="Arial"/>
                <a:sym typeface="Arial"/>
              </a:rPr>
              <a:t>Mode: 1</a:t>
            </a:r>
            <a:endParaRPr sz="1276">
              <a:latin typeface="Arial"/>
              <a:ea typeface="Arial"/>
              <a:cs typeface="Arial"/>
              <a:sym typeface="Arial"/>
            </a:endParaRPr>
          </a:p>
          <a:p>
            <a:pPr indent="-309685" lvl="0" marL="457200" rtl="0" algn="l">
              <a:lnSpc>
                <a:spcPct val="100000"/>
              </a:lnSpc>
              <a:spcBef>
                <a:spcPts val="0"/>
              </a:spcBef>
              <a:spcAft>
                <a:spcPts val="0"/>
              </a:spcAft>
              <a:buSzPts val="1277"/>
              <a:buFont typeface="Arial"/>
              <a:buChar char="●"/>
            </a:pPr>
            <a:r>
              <a:rPr lang="en" sz="1276">
                <a:latin typeface="Arial"/>
                <a:ea typeface="Arial"/>
                <a:cs typeface="Arial"/>
                <a:sym typeface="Arial"/>
              </a:rPr>
              <a:t>Speechiness: 0.157</a:t>
            </a:r>
            <a:endParaRPr sz="1276">
              <a:latin typeface="Arial"/>
              <a:ea typeface="Arial"/>
              <a:cs typeface="Arial"/>
              <a:sym typeface="Arial"/>
            </a:endParaRPr>
          </a:p>
          <a:p>
            <a:pPr indent="-309685" lvl="0" marL="457200" rtl="0" algn="l">
              <a:lnSpc>
                <a:spcPct val="100000"/>
              </a:lnSpc>
              <a:spcBef>
                <a:spcPts val="0"/>
              </a:spcBef>
              <a:spcAft>
                <a:spcPts val="0"/>
              </a:spcAft>
              <a:buSzPts val="1277"/>
              <a:buFont typeface="Arial"/>
              <a:buChar char="●"/>
            </a:pPr>
            <a:r>
              <a:rPr lang="en" sz="1276">
                <a:latin typeface="Arial"/>
                <a:ea typeface="Arial"/>
                <a:cs typeface="Arial"/>
                <a:sym typeface="Arial"/>
              </a:rPr>
              <a:t>Acousticness: 0.117</a:t>
            </a:r>
            <a:endParaRPr sz="1276">
              <a:latin typeface="Arial"/>
              <a:ea typeface="Arial"/>
              <a:cs typeface="Arial"/>
              <a:sym typeface="Arial"/>
            </a:endParaRPr>
          </a:p>
          <a:p>
            <a:pPr indent="-309685" lvl="0" marL="457200" rtl="0" algn="l">
              <a:lnSpc>
                <a:spcPct val="100000"/>
              </a:lnSpc>
              <a:spcBef>
                <a:spcPts val="0"/>
              </a:spcBef>
              <a:spcAft>
                <a:spcPts val="0"/>
              </a:spcAft>
              <a:buSzPts val="1277"/>
              <a:buFont typeface="Arial"/>
              <a:buChar char="●"/>
            </a:pPr>
            <a:r>
              <a:rPr lang="en" sz="1276">
                <a:latin typeface="Arial"/>
                <a:ea typeface="Arial"/>
                <a:cs typeface="Arial"/>
                <a:sym typeface="Arial"/>
              </a:rPr>
              <a:t>Instrumentalness: 0.000021</a:t>
            </a:r>
            <a:endParaRPr sz="1276">
              <a:latin typeface="Arial"/>
              <a:ea typeface="Arial"/>
              <a:cs typeface="Arial"/>
              <a:sym typeface="Arial"/>
            </a:endParaRPr>
          </a:p>
          <a:p>
            <a:pPr indent="-309685" lvl="0" marL="457200" rtl="0" algn="l">
              <a:lnSpc>
                <a:spcPct val="100000"/>
              </a:lnSpc>
              <a:spcBef>
                <a:spcPts val="0"/>
              </a:spcBef>
              <a:spcAft>
                <a:spcPts val="0"/>
              </a:spcAft>
              <a:buSzPts val="1277"/>
              <a:buFont typeface="Arial"/>
              <a:buChar char="●"/>
            </a:pPr>
            <a:r>
              <a:rPr lang="en" sz="1276">
                <a:latin typeface="Arial"/>
                <a:ea typeface="Arial"/>
                <a:cs typeface="Arial"/>
                <a:sym typeface="Arial"/>
              </a:rPr>
              <a:t>Liveness: 0.105</a:t>
            </a:r>
            <a:endParaRPr sz="1276">
              <a:latin typeface="Arial"/>
              <a:ea typeface="Arial"/>
              <a:cs typeface="Arial"/>
              <a:sym typeface="Arial"/>
            </a:endParaRPr>
          </a:p>
          <a:p>
            <a:pPr indent="-309685" lvl="0" marL="457200" rtl="0" algn="l">
              <a:lnSpc>
                <a:spcPct val="100000"/>
              </a:lnSpc>
              <a:spcBef>
                <a:spcPts val="0"/>
              </a:spcBef>
              <a:spcAft>
                <a:spcPts val="0"/>
              </a:spcAft>
              <a:buSzPts val="1277"/>
              <a:buFont typeface="Arial"/>
              <a:buChar char="●"/>
            </a:pPr>
            <a:r>
              <a:rPr lang="en" sz="1276">
                <a:latin typeface="Arial"/>
                <a:ea typeface="Arial"/>
                <a:cs typeface="Arial"/>
                <a:sym typeface="Arial"/>
              </a:rPr>
              <a:t>Valence: 0.564</a:t>
            </a:r>
            <a:endParaRPr sz="1276">
              <a:latin typeface="Arial"/>
              <a:ea typeface="Arial"/>
              <a:cs typeface="Arial"/>
              <a:sym typeface="Arial"/>
            </a:endParaRPr>
          </a:p>
          <a:p>
            <a:pPr indent="-309685" lvl="0" marL="457200" rtl="0" algn="l">
              <a:lnSpc>
                <a:spcPct val="100000"/>
              </a:lnSpc>
              <a:spcBef>
                <a:spcPts val="0"/>
              </a:spcBef>
              <a:spcAft>
                <a:spcPts val="0"/>
              </a:spcAft>
              <a:buSzPts val="1277"/>
              <a:buFont typeface="Arial"/>
              <a:buChar char="●"/>
            </a:pPr>
            <a:r>
              <a:rPr lang="en" sz="1276">
                <a:latin typeface="Arial"/>
                <a:ea typeface="Arial"/>
                <a:cs typeface="Arial"/>
                <a:sym typeface="Arial"/>
              </a:rPr>
              <a:t>Tempo: 169.994</a:t>
            </a:r>
            <a:endParaRPr sz="1276">
              <a:latin typeface="Arial"/>
              <a:ea typeface="Arial"/>
              <a:cs typeface="Arial"/>
              <a:sym typeface="Arial"/>
            </a:endParaRPr>
          </a:p>
          <a:p>
            <a:pPr indent="-309685" lvl="0" marL="457200" rtl="0" algn="l">
              <a:lnSpc>
                <a:spcPct val="100000"/>
              </a:lnSpc>
              <a:spcBef>
                <a:spcPts val="0"/>
              </a:spcBef>
              <a:spcAft>
                <a:spcPts val="0"/>
              </a:spcAft>
              <a:buSzPts val="1277"/>
              <a:buFont typeface="Arial"/>
              <a:buChar char="●"/>
            </a:pPr>
            <a:r>
              <a:rPr lang="en" sz="1276">
                <a:latin typeface="Arial"/>
                <a:ea typeface="Arial"/>
                <a:cs typeface="Arial"/>
                <a:sym typeface="Arial"/>
              </a:rPr>
              <a:t>Duration_ms: 178427</a:t>
            </a:r>
            <a:endParaRPr sz="1276">
              <a:latin typeface="Arial"/>
              <a:ea typeface="Arial"/>
              <a:cs typeface="Arial"/>
              <a:sym typeface="Arial"/>
            </a:endParaRPr>
          </a:p>
          <a:p>
            <a:pPr indent="-309685" lvl="0" marL="457200" rtl="0" algn="l">
              <a:lnSpc>
                <a:spcPct val="100000"/>
              </a:lnSpc>
              <a:spcBef>
                <a:spcPts val="0"/>
              </a:spcBef>
              <a:spcAft>
                <a:spcPts val="0"/>
              </a:spcAft>
              <a:buSzPts val="1277"/>
              <a:buFont typeface="Arial"/>
              <a:buChar char="●"/>
            </a:pPr>
            <a:r>
              <a:rPr lang="en" sz="1276">
                <a:latin typeface="Arial"/>
                <a:ea typeface="Arial"/>
                <a:cs typeface="Arial"/>
                <a:sym typeface="Arial"/>
              </a:rPr>
              <a:t>Time_signature: 4</a:t>
            </a:r>
            <a:endParaRPr sz="1276">
              <a:latin typeface="Arial"/>
              <a:ea typeface="Arial"/>
              <a:cs typeface="Arial"/>
              <a:sym typeface="Arial"/>
            </a:endParaRPr>
          </a:p>
        </p:txBody>
      </p:sp>
      <p:sp>
        <p:nvSpPr>
          <p:cNvPr id="204" name="Google Shape;204;p33"/>
          <p:cNvSpPr txBox="1"/>
          <p:nvPr>
            <p:ph idx="1" type="body"/>
          </p:nvPr>
        </p:nvSpPr>
        <p:spPr>
          <a:xfrm>
            <a:off x="4047875" y="994525"/>
            <a:ext cx="4549500" cy="3799500"/>
          </a:xfrm>
          <a:prstGeom prst="rect">
            <a:avLst/>
          </a:prstGeom>
        </p:spPr>
        <p:txBody>
          <a:bodyPr anchorCtr="0" anchor="t" bIns="91425" lIns="91425" spcFirstLastPara="1" rIns="91425" wrap="square" tIns="91425">
            <a:normAutofit lnSpcReduction="10000"/>
          </a:bodyPr>
          <a:lstStyle/>
          <a:p>
            <a:pPr indent="-317500" lvl="0" marL="457200" rtl="0" algn="l">
              <a:lnSpc>
                <a:spcPct val="100000"/>
              </a:lnSpc>
              <a:spcBef>
                <a:spcPts val="0"/>
              </a:spcBef>
              <a:spcAft>
                <a:spcPts val="0"/>
              </a:spcAft>
              <a:buSzPts val="1400"/>
              <a:buChar char="●"/>
            </a:pPr>
            <a:r>
              <a:rPr b="1" lang="en" sz="1400"/>
              <a:t>Comparison of “Cruel Summer” to global means</a:t>
            </a:r>
            <a:r>
              <a:rPr lang="en" sz="1400"/>
              <a:t>: </a:t>
            </a:r>
            <a:endParaRPr sz="1400"/>
          </a:p>
          <a:p>
            <a:pPr indent="-317500" lvl="1" marL="914400" rtl="0" algn="l">
              <a:lnSpc>
                <a:spcPct val="100000"/>
              </a:lnSpc>
              <a:spcBef>
                <a:spcPts val="0"/>
              </a:spcBef>
              <a:spcAft>
                <a:spcPts val="0"/>
              </a:spcAft>
              <a:buSzPts val="1400"/>
              <a:buChar char="○"/>
            </a:pPr>
            <a:r>
              <a:rPr lang="en" sz="1150">
                <a:solidFill>
                  <a:srgbClr val="1D1C1D"/>
                </a:solidFill>
                <a:highlight>
                  <a:schemeClr val="accent5"/>
                </a:highlight>
                <a:latin typeface="Arial"/>
                <a:ea typeface="Arial"/>
                <a:cs typeface="Arial"/>
                <a:sym typeface="Arial"/>
              </a:rPr>
              <a:t>Energy = 0.702</a:t>
            </a:r>
            <a:r>
              <a:rPr lang="en" sz="1150">
                <a:solidFill>
                  <a:srgbClr val="1D1C1D"/>
                </a:solidFill>
                <a:highlight>
                  <a:schemeClr val="lt1"/>
                </a:highlight>
                <a:latin typeface="Arial"/>
                <a:ea typeface="Arial"/>
                <a:cs typeface="Arial"/>
                <a:sym typeface="Arial"/>
              </a:rPr>
              <a:t>, below max country average of 0.772</a:t>
            </a:r>
            <a:endParaRPr sz="1150">
              <a:solidFill>
                <a:srgbClr val="1D1C1D"/>
              </a:solidFill>
              <a:highlight>
                <a:schemeClr val="lt1"/>
              </a:highlight>
              <a:latin typeface="Arial"/>
              <a:ea typeface="Arial"/>
              <a:cs typeface="Arial"/>
              <a:sym typeface="Arial"/>
            </a:endParaRPr>
          </a:p>
          <a:p>
            <a:pPr indent="-301625" lvl="1" marL="914400" rtl="0" algn="l">
              <a:lnSpc>
                <a:spcPct val="100000"/>
              </a:lnSpc>
              <a:spcBef>
                <a:spcPts val="1000"/>
              </a:spcBef>
              <a:spcAft>
                <a:spcPts val="0"/>
              </a:spcAft>
              <a:buClr>
                <a:srgbClr val="1D1C1D"/>
              </a:buClr>
              <a:buSzPts val="1150"/>
              <a:buFont typeface="Arial"/>
              <a:buChar char="○"/>
            </a:pPr>
            <a:r>
              <a:rPr lang="en" sz="1150">
                <a:solidFill>
                  <a:srgbClr val="1D1C1D"/>
                </a:solidFill>
                <a:highlight>
                  <a:schemeClr val="lt2"/>
                </a:highlight>
                <a:latin typeface="Arial"/>
                <a:ea typeface="Arial"/>
                <a:cs typeface="Arial"/>
                <a:sym typeface="Arial"/>
              </a:rPr>
              <a:t>Key = 9</a:t>
            </a:r>
            <a:r>
              <a:rPr lang="en" sz="1150">
                <a:solidFill>
                  <a:srgbClr val="1D1C1D"/>
                </a:solidFill>
                <a:highlight>
                  <a:schemeClr val="lt1"/>
                </a:highlight>
                <a:latin typeface="Arial"/>
                <a:ea typeface="Arial"/>
                <a:cs typeface="Arial"/>
                <a:sym typeface="Arial"/>
              </a:rPr>
              <a:t>, higher than max country average value of 6.86</a:t>
            </a:r>
            <a:endParaRPr sz="1150">
              <a:solidFill>
                <a:srgbClr val="1D1C1D"/>
              </a:solidFill>
              <a:highlight>
                <a:schemeClr val="lt1"/>
              </a:highlight>
              <a:latin typeface="Arial"/>
              <a:ea typeface="Arial"/>
              <a:cs typeface="Arial"/>
              <a:sym typeface="Arial"/>
            </a:endParaRPr>
          </a:p>
          <a:p>
            <a:pPr indent="-301625" lvl="1" marL="914400" rtl="0" algn="l">
              <a:lnSpc>
                <a:spcPct val="100000"/>
              </a:lnSpc>
              <a:spcBef>
                <a:spcPts val="1000"/>
              </a:spcBef>
              <a:spcAft>
                <a:spcPts val="0"/>
              </a:spcAft>
              <a:buClr>
                <a:srgbClr val="1D1C1D"/>
              </a:buClr>
              <a:buSzPts val="1150"/>
              <a:buFont typeface="Arial"/>
              <a:buChar char="○"/>
            </a:pPr>
            <a:r>
              <a:rPr lang="en" sz="1150">
                <a:solidFill>
                  <a:srgbClr val="1D1C1D"/>
                </a:solidFill>
                <a:highlight>
                  <a:schemeClr val="lt2"/>
                </a:highlight>
                <a:latin typeface="Arial"/>
                <a:ea typeface="Arial"/>
                <a:cs typeface="Arial"/>
                <a:sym typeface="Arial"/>
              </a:rPr>
              <a:t>Mode = 1</a:t>
            </a:r>
            <a:r>
              <a:rPr lang="en" sz="1150">
                <a:solidFill>
                  <a:srgbClr val="1D1C1D"/>
                </a:solidFill>
                <a:highlight>
                  <a:schemeClr val="lt1"/>
                </a:highlight>
                <a:latin typeface="Arial"/>
                <a:ea typeface="Arial"/>
                <a:cs typeface="Arial"/>
                <a:sym typeface="Arial"/>
              </a:rPr>
              <a:t>, higher than max country average value of 0.9</a:t>
            </a:r>
            <a:endParaRPr sz="1150">
              <a:solidFill>
                <a:srgbClr val="1D1C1D"/>
              </a:solidFill>
              <a:highlight>
                <a:schemeClr val="lt1"/>
              </a:highlight>
              <a:latin typeface="Arial"/>
              <a:ea typeface="Arial"/>
              <a:cs typeface="Arial"/>
              <a:sym typeface="Arial"/>
            </a:endParaRPr>
          </a:p>
          <a:p>
            <a:pPr indent="-301625" lvl="1" marL="914400" rtl="0" algn="l">
              <a:lnSpc>
                <a:spcPct val="100000"/>
              </a:lnSpc>
              <a:spcBef>
                <a:spcPts val="1000"/>
              </a:spcBef>
              <a:spcAft>
                <a:spcPts val="0"/>
              </a:spcAft>
              <a:buClr>
                <a:srgbClr val="1D1C1D"/>
              </a:buClr>
              <a:buSzPts val="1150"/>
              <a:buFont typeface="Arial"/>
              <a:buChar char="○"/>
            </a:pPr>
            <a:r>
              <a:rPr lang="en" sz="1150">
                <a:solidFill>
                  <a:srgbClr val="1D1C1D"/>
                </a:solidFill>
                <a:highlight>
                  <a:schemeClr val="lt2"/>
                </a:highlight>
                <a:latin typeface="Arial"/>
                <a:ea typeface="Arial"/>
                <a:cs typeface="Arial"/>
                <a:sym typeface="Arial"/>
              </a:rPr>
              <a:t>Tempo = 169</a:t>
            </a:r>
            <a:r>
              <a:rPr lang="en" sz="1150">
                <a:solidFill>
                  <a:srgbClr val="1D1C1D"/>
                </a:solidFill>
                <a:highlight>
                  <a:schemeClr val="lt1"/>
                </a:highlight>
                <a:latin typeface="Arial"/>
                <a:ea typeface="Arial"/>
                <a:cs typeface="Arial"/>
                <a:sym typeface="Arial"/>
              </a:rPr>
              <a:t>, higher than max country average value of 138.41</a:t>
            </a:r>
            <a:endParaRPr sz="1150">
              <a:solidFill>
                <a:srgbClr val="1D1C1D"/>
              </a:solidFill>
              <a:highlight>
                <a:schemeClr val="lt1"/>
              </a:highlight>
              <a:latin typeface="Arial"/>
              <a:ea typeface="Arial"/>
              <a:cs typeface="Arial"/>
              <a:sym typeface="Arial"/>
            </a:endParaRPr>
          </a:p>
          <a:p>
            <a:pPr indent="-301625" lvl="1" marL="914400" rtl="0" algn="l">
              <a:lnSpc>
                <a:spcPct val="100000"/>
              </a:lnSpc>
              <a:spcBef>
                <a:spcPts val="1000"/>
              </a:spcBef>
              <a:spcAft>
                <a:spcPts val="0"/>
              </a:spcAft>
              <a:buClr>
                <a:srgbClr val="1D1C1D"/>
              </a:buClr>
              <a:buSzPts val="1150"/>
              <a:buFont typeface="Arial"/>
              <a:buChar char="○"/>
            </a:pPr>
            <a:r>
              <a:rPr lang="en" sz="1150">
                <a:solidFill>
                  <a:srgbClr val="1D1C1D"/>
                </a:solidFill>
                <a:highlight>
                  <a:schemeClr val="accent5"/>
                </a:highlight>
                <a:latin typeface="Arial"/>
                <a:ea typeface="Arial"/>
                <a:cs typeface="Arial"/>
                <a:sym typeface="Arial"/>
              </a:rPr>
              <a:t>Time signature = 4</a:t>
            </a:r>
            <a:r>
              <a:rPr lang="en" sz="1150">
                <a:solidFill>
                  <a:srgbClr val="1D1C1D"/>
                </a:solidFill>
                <a:highlight>
                  <a:schemeClr val="lt1"/>
                </a:highlight>
                <a:latin typeface="Arial"/>
                <a:ea typeface="Arial"/>
                <a:cs typeface="Arial"/>
                <a:sym typeface="Arial"/>
              </a:rPr>
              <a:t>, below max country average value of 4.08</a:t>
            </a:r>
            <a:endParaRPr sz="1150">
              <a:solidFill>
                <a:srgbClr val="1D1C1D"/>
              </a:solidFill>
              <a:highlight>
                <a:schemeClr val="lt1"/>
              </a:highlight>
              <a:latin typeface="Arial"/>
              <a:ea typeface="Arial"/>
              <a:cs typeface="Arial"/>
              <a:sym typeface="Arial"/>
            </a:endParaRPr>
          </a:p>
          <a:p>
            <a:pPr indent="-301625" lvl="1" marL="914400" rtl="0" algn="l">
              <a:lnSpc>
                <a:spcPct val="100000"/>
              </a:lnSpc>
              <a:spcBef>
                <a:spcPts val="1000"/>
              </a:spcBef>
              <a:spcAft>
                <a:spcPts val="0"/>
              </a:spcAft>
              <a:buClr>
                <a:srgbClr val="1D1C1D"/>
              </a:buClr>
              <a:buSzPts val="1150"/>
              <a:buFont typeface="Arial"/>
              <a:buChar char="○"/>
            </a:pPr>
            <a:r>
              <a:rPr lang="en" sz="1150">
                <a:solidFill>
                  <a:srgbClr val="1D1C1D"/>
                </a:solidFill>
                <a:highlight>
                  <a:schemeClr val="accent5"/>
                </a:highlight>
                <a:latin typeface="Arial"/>
                <a:ea typeface="Arial"/>
                <a:cs typeface="Arial"/>
                <a:sym typeface="Arial"/>
              </a:rPr>
              <a:t>Average liveness = 0.105</a:t>
            </a:r>
            <a:r>
              <a:rPr lang="en" sz="1150">
                <a:solidFill>
                  <a:srgbClr val="1D1C1D"/>
                </a:solidFill>
                <a:highlight>
                  <a:schemeClr val="lt1"/>
                </a:highlight>
                <a:latin typeface="Arial"/>
                <a:ea typeface="Arial"/>
                <a:cs typeface="Arial"/>
                <a:sym typeface="Arial"/>
              </a:rPr>
              <a:t>, below the country average min of 0.125</a:t>
            </a:r>
            <a:endParaRPr sz="1150">
              <a:solidFill>
                <a:srgbClr val="1D1C1D"/>
              </a:solidFill>
              <a:highlight>
                <a:schemeClr val="lt1"/>
              </a:highlight>
              <a:latin typeface="Arial"/>
              <a:ea typeface="Arial"/>
              <a:cs typeface="Arial"/>
              <a:sym typeface="Arial"/>
            </a:endParaRPr>
          </a:p>
          <a:p>
            <a:pPr indent="-301625" lvl="0" marL="457200" rtl="0" algn="l">
              <a:spcBef>
                <a:spcPts val="1000"/>
              </a:spcBef>
              <a:spcAft>
                <a:spcPts val="0"/>
              </a:spcAft>
              <a:buClr>
                <a:srgbClr val="1D1C1D"/>
              </a:buClr>
              <a:buSzPts val="1150"/>
              <a:buFont typeface="Arial"/>
              <a:buChar char="●"/>
            </a:pPr>
            <a:r>
              <a:rPr b="1" lang="en" sz="1400"/>
              <a:t>Analysis Implication:</a:t>
            </a:r>
            <a:r>
              <a:rPr lang="en" sz="1150">
                <a:solidFill>
                  <a:srgbClr val="1D1C1D"/>
                </a:solidFill>
                <a:highlight>
                  <a:schemeClr val="lt1"/>
                </a:highlight>
                <a:latin typeface="Arial"/>
                <a:ea typeface="Arial"/>
                <a:cs typeface="Arial"/>
                <a:sym typeface="Arial"/>
              </a:rPr>
              <a:t> </a:t>
            </a:r>
            <a:endParaRPr sz="1150">
              <a:solidFill>
                <a:srgbClr val="1D1C1D"/>
              </a:solidFill>
              <a:highlight>
                <a:schemeClr val="lt1"/>
              </a:highlight>
              <a:latin typeface="Arial"/>
              <a:ea typeface="Arial"/>
              <a:cs typeface="Arial"/>
              <a:sym typeface="Arial"/>
            </a:endParaRPr>
          </a:p>
          <a:p>
            <a:pPr indent="-301625" lvl="1" marL="914400" rtl="0" algn="l">
              <a:lnSpc>
                <a:spcPct val="100000"/>
              </a:lnSpc>
              <a:spcBef>
                <a:spcPts val="0"/>
              </a:spcBef>
              <a:spcAft>
                <a:spcPts val="0"/>
              </a:spcAft>
              <a:buClr>
                <a:srgbClr val="1D1C1D"/>
              </a:buClr>
              <a:buSzPts val="1150"/>
              <a:buFont typeface="Arial"/>
              <a:buChar char="○"/>
            </a:pPr>
            <a:r>
              <a:rPr lang="en" sz="1150">
                <a:solidFill>
                  <a:srgbClr val="1D1C1D"/>
                </a:solidFill>
                <a:highlight>
                  <a:schemeClr val="lt1"/>
                </a:highlight>
                <a:latin typeface="Arial"/>
                <a:ea typeface="Arial"/>
                <a:cs typeface="Arial"/>
                <a:sym typeface="Arial"/>
              </a:rPr>
              <a:t>Future statistical analysis suggested on whether specific music attributes influence a song’s popularity. </a:t>
            </a:r>
            <a:endParaRPr sz="1150">
              <a:solidFill>
                <a:srgbClr val="1D1C1D"/>
              </a:solidFill>
              <a:highlight>
                <a:schemeClr val="lt1"/>
              </a:highlight>
              <a:latin typeface="Arial"/>
              <a:ea typeface="Arial"/>
              <a:cs typeface="Arial"/>
              <a:sym typeface="Arial"/>
            </a:endParaRPr>
          </a:p>
        </p:txBody>
      </p:sp>
      <p:sp>
        <p:nvSpPr>
          <p:cNvPr id="205" name="Google Shape;205;p33"/>
          <p:cNvSpPr/>
          <p:nvPr/>
        </p:nvSpPr>
        <p:spPr>
          <a:xfrm>
            <a:off x="751800" y="1191575"/>
            <a:ext cx="2776500" cy="6402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roxima Nova"/>
                <a:ea typeface="Proxima Nova"/>
                <a:cs typeface="Proxima Nova"/>
                <a:sym typeface="Proxima Nova"/>
              </a:rPr>
              <a:t>Taylor Swift</a:t>
            </a:r>
            <a:endParaRPr b="1" sz="1800">
              <a:solidFill>
                <a:schemeClr val="lt1"/>
              </a:solidFill>
              <a:latin typeface="Proxima Nova"/>
              <a:ea typeface="Proxima Nova"/>
              <a:cs typeface="Proxima Nova"/>
              <a:sym typeface="Proxima Nova"/>
            </a:endParaRPr>
          </a:p>
          <a:p>
            <a:pPr indent="0" lvl="0" marL="0" rtl="0" algn="ctr">
              <a:spcBef>
                <a:spcPts val="0"/>
              </a:spcBef>
              <a:spcAft>
                <a:spcPts val="0"/>
              </a:spcAft>
              <a:buNone/>
            </a:pPr>
            <a:r>
              <a:rPr b="1" lang="en" sz="1800">
                <a:solidFill>
                  <a:schemeClr val="lt1"/>
                </a:solidFill>
                <a:latin typeface="Proxima Nova"/>
                <a:ea typeface="Proxima Nova"/>
                <a:cs typeface="Proxima Nova"/>
                <a:sym typeface="Proxima Nova"/>
              </a:rPr>
              <a:t>“Cruel Summer”</a:t>
            </a:r>
            <a:endParaRPr b="1" sz="1800">
              <a:solidFill>
                <a:schemeClr val="lt1"/>
              </a:solidFill>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Area of Exploration</a:t>
            </a:r>
            <a:r>
              <a:rPr lang="en"/>
              <a:t>: Global Min and Max comparisons</a:t>
            </a:r>
            <a:endParaRPr/>
          </a:p>
        </p:txBody>
      </p:sp>
      <p:pic>
        <p:nvPicPr>
          <p:cNvPr id="211" name="Google Shape;211;p34"/>
          <p:cNvPicPr preferRelativeResize="0"/>
          <p:nvPr/>
        </p:nvPicPr>
        <p:blipFill>
          <a:blip r:embed="rId3">
            <a:alphaModFix/>
          </a:blip>
          <a:stretch>
            <a:fillRect/>
          </a:stretch>
        </p:blipFill>
        <p:spPr>
          <a:xfrm>
            <a:off x="3990675" y="1276200"/>
            <a:ext cx="4871400" cy="2895900"/>
          </a:xfrm>
          <a:prstGeom prst="rect">
            <a:avLst/>
          </a:prstGeom>
          <a:noFill/>
          <a:ln>
            <a:noFill/>
          </a:ln>
        </p:spPr>
      </p:pic>
      <p:sp>
        <p:nvSpPr>
          <p:cNvPr id="212" name="Google Shape;212;p34"/>
          <p:cNvSpPr txBox="1"/>
          <p:nvPr>
            <p:ph idx="1" type="body"/>
          </p:nvPr>
        </p:nvSpPr>
        <p:spPr>
          <a:xfrm>
            <a:off x="311700" y="1194325"/>
            <a:ext cx="3432300" cy="884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Potential analysis: </a:t>
            </a:r>
            <a:endParaRPr b="1"/>
          </a:p>
          <a:p>
            <a:pPr indent="-330200" lvl="1" marL="914400" rtl="0" algn="l">
              <a:lnSpc>
                <a:spcPct val="100000"/>
              </a:lnSpc>
              <a:spcBef>
                <a:spcPts val="0"/>
              </a:spcBef>
              <a:spcAft>
                <a:spcPts val="0"/>
              </a:spcAft>
              <a:buSzPts val="1600"/>
              <a:buChar char="○"/>
            </a:pPr>
            <a:r>
              <a:rPr lang="en" sz="1600"/>
              <a:t>Statistical </a:t>
            </a:r>
            <a:r>
              <a:rPr lang="en" sz="1600"/>
              <a:t>comparison</a:t>
            </a:r>
            <a:r>
              <a:rPr lang="en" sz="1600"/>
              <a:t> of individual </a:t>
            </a:r>
            <a:r>
              <a:rPr lang="en" sz="1600"/>
              <a:t>country</a:t>
            </a:r>
            <a:r>
              <a:rPr lang="en" sz="1600"/>
              <a:t> min / max</a:t>
            </a:r>
            <a:endParaRPr sz="1600"/>
          </a:p>
          <a:p>
            <a:pPr indent="-342900" lvl="0" marL="457200" rtl="0" algn="l">
              <a:lnSpc>
                <a:spcPct val="100000"/>
              </a:lnSpc>
              <a:spcBef>
                <a:spcPts val="1000"/>
              </a:spcBef>
              <a:spcAft>
                <a:spcPts val="0"/>
              </a:spcAft>
              <a:buSzPts val="1800"/>
              <a:buChar char="●"/>
            </a:pPr>
            <a:r>
              <a:rPr b="1" lang="en"/>
              <a:t>Analysis purpose:</a:t>
            </a:r>
            <a:endParaRPr b="1"/>
          </a:p>
          <a:p>
            <a:pPr indent="-330200" lvl="1" marL="914400" rtl="0" algn="l">
              <a:lnSpc>
                <a:spcPct val="100000"/>
              </a:lnSpc>
              <a:spcBef>
                <a:spcPts val="0"/>
              </a:spcBef>
              <a:spcAft>
                <a:spcPts val="0"/>
              </a:spcAft>
              <a:buSzPts val="1600"/>
              <a:buChar char="○"/>
            </a:pPr>
            <a:r>
              <a:rPr lang="en" sz="1600"/>
              <a:t>With additional contextual data (popularity, user demographics / psychographics) could use to determine if music and songs should be tailored to country music attribute preference</a:t>
            </a: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Area of Exploration</a:t>
            </a:r>
            <a:r>
              <a:rPr lang="en"/>
              <a:t>: Country variance comparison</a:t>
            </a:r>
            <a:endParaRPr/>
          </a:p>
        </p:txBody>
      </p:sp>
      <p:pic>
        <p:nvPicPr>
          <p:cNvPr id="218" name="Google Shape;218;p35"/>
          <p:cNvPicPr preferRelativeResize="0"/>
          <p:nvPr/>
        </p:nvPicPr>
        <p:blipFill>
          <a:blip r:embed="rId3">
            <a:alphaModFix/>
          </a:blip>
          <a:stretch>
            <a:fillRect/>
          </a:stretch>
        </p:blipFill>
        <p:spPr>
          <a:xfrm>
            <a:off x="3130450" y="1122950"/>
            <a:ext cx="5932400" cy="2755149"/>
          </a:xfrm>
          <a:prstGeom prst="rect">
            <a:avLst/>
          </a:prstGeom>
          <a:noFill/>
          <a:ln>
            <a:noFill/>
          </a:ln>
        </p:spPr>
      </p:pic>
      <p:sp>
        <p:nvSpPr>
          <p:cNvPr id="219" name="Google Shape;219;p35"/>
          <p:cNvSpPr txBox="1"/>
          <p:nvPr>
            <p:ph idx="1" type="body"/>
          </p:nvPr>
        </p:nvSpPr>
        <p:spPr>
          <a:xfrm>
            <a:off x="311700" y="1194325"/>
            <a:ext cx="2818800" cy="884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Potential analysis: </a:t>
            </a:r>
            <a:endParaRPr b="1"/>
          </a:p>
          <a:p>
            <a:pPr indent="-330200" lvl="1" marL="914400" rtl="0" algn="l">
              <a:lnSpc>
                <a:spcPct val="100000"/>
              </a:lnSpc>
              <a:spcBef>
                <a:spcPts val="0"/>
              </a:spcBef>
              <a:spcAft>
                <a:spcPts val="0"/>
              </a:spcAft>
              <a:buSzPts val="1600"/>
              <a:buChar char="○"/>
            </a:pPr>
            <a:r>
              <a:rPr lang="en" sz="1600"/>
              <a:t>Statistical comparison of individual country music attributes</a:t>
            </a:r>
            <a:endParaRPr sz="1600"/>
          </a:p>
          <a:p>
            <a:pPr indent="-342900" lvl="0" marL="457200" rtl="0" algn="l">
              <a:lnSpc>
                <a:spcPct val="100000"/>
              </a:lnSpc>
              <a:spcBef>
                <a:spcPts val="1000"/>
              </a:spcBef>
              <a:spcAft>
                <a:spcPts val="0"/>
              </a:spcAft>
              <a:buSzPts val="1800"/>
              <a:buChar char="●"/>
            </a:pPr>
            <a:r>
              <a:rPr b="1" lang="en"/>
              <a:t>Analysis purpose:</a:t>
            </a:r>
            <a:endParaRPr b="1"/>
          </a:p>
          <a:p>
            <a:pPr indent="-330200" lvl="1" marL="914400" rtl="0" algn="l">
              <a:lnSpc>
                <a:spcPct val="100000"/>
              </a:lnSpc>
              <a:spcBef>
                <a:spcPts val="1000"/>
              </a:spcBef>
              <a:spcAft>
                <a:spcPts val="1200"/>
              </a:spcAft>
              <a:buSzPts val="1600"/>
              <a:buChar char="○"/>
            </a:pPr>
            <a:r>
              <a:rPr lang="en" sz="1600"/>
              <a:t>Could use to determine if music and songs should be tailored to country specific music attributes</a:t>
            </a:r>
            <a:endParaRPr sz="16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Appendix</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Regional</a:t>
            </a:r>
            <a:r>
              <a:rPr lang="en"/>
              <a:t> analysis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Regional Analysis</a:t>
            </a:r>
            <a:endParaRPr b="1"/>
          </a:p>
        </p:txBody>
      </p:sp>
      <p:sp>
        <p:nvSpPr>
          <p:cNvPr id="240" name="Google Shape;240;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Africa</a:t>
            </a:r>
            <a:r>
              <a:rPr lang="en"/>
              <a:t> and </a:t>
            </a:r>
            <a:r>
              <a:rPr b="1" lang="en"/>
              <a:t>Latin</a:t>
            </a:r>
            <a:r>
              <a:rPr lang="en"/>
              <a:t> </a:t>
            </a:r>
            <a:r>
              <a:rPr b="1" lang="en"/>
              <a:t>America</a:t>
            </a:r>
            <a:r>
              <a:rPr lang="en"/>
              <a:t> had the most dancy music on average but…</a:t>
            </a:r>
            <a:endParaRPr/>
          </a:p>
          <a:p>
            <a:pPr indent="-342900" lvl="0" marL="457200" rtl="0" algn="l">
              <a:spcBef>
                <a:spcPts val="1200"/>
              </a:spcBef>
              <a:spcAft>
                <a:spcPts val="0"/>
              </a:spcAft>
              <a:buSzPts val="1800"/>
              <a:buChar char="-"/>
            </a:pPr>
            <a:r>
              <a:rPr lang="en"/>
              <a:t>Africa has the quietest and Latin America has the loudest average music</a:t>
            </a:r>
            <a:endParaRPr/>
          </a:p>
          <a:p>
            <a:pPr indent="-342900" lvl="0" marL="457200" rtl="0" algn="l">
              <a:spcBef>
                <a:spcPts val="0"/>
              </a:spcBef>
              <a:spcAft>
                <a:spcPts val="0"/>
              </a:spcAft>
              <a:buSzPts val="1800"/>
              <a:buChar char="-"/>
            </a:pPr>
            <a:r>
              <a:rPr lang="en"/>
              <a:t>Both are relatively speechy, Africa is the most</a:t>
            </a:r>
            <a:endParaRPr/>
          </a:p>
          <a:p>
            <a:pPr indent="-342900" lvl="0" marL="457200" rtl="0" algn="l">
              <a:spcBef>
                <a:spcPts val="0"/>
              </a:spcBef>
              <a:spcAft>
                <a:spcPts val="0"/>
              </a:spcAft>
              <a:buSzPts val="1800"/>
              <a:buChar char="-"/>
            </a:pPr>
            <a:r>
              <a:rPr lang="en"/>
              <a:t>Both are relatively high in valence (happy, euphoric), Latin America is the most</a:t>
            </a:r>
            <a:endParaRPr/>
          </a:p>
          <a:p>
            <a:pPr indent="-342900" lvl="0" marL="457200" rtl="0" algn="l">
              <a:spcBef>
                <a:spcPts val="0"/>
              </a:spcBef>
              <a:spcAft>
                <a:spcPts val="0"/>
              </a:spcAft>
              <a:buSzPts val="1800"/>
              <a:buChar char="-"/>
            </a:pPr>
            <a:r>
              <a:rPr lang="en"/>
              <a:t>Africa has the longest songs of any region on average, Latin America is amongst the shortest average song regions</a:t>
            </a:r>
            <a:endParaRPr/>
          </a:p>
          <a:p>
            <a:pPr indent="-342900" lvl="0" marL="457200" rtl="0" algn="l">
              <a:spcBef>
                <a:spcPts val="0"/>
              </a:spcBef>
              <a:spcAft>
                <a:spcPts val="0"/>
              </a:spcAft>
              <a:buSzPts val="1800"/>
              <a:buChar char="-"/>
            </a:pPr>
            <a:r>
              <a:rPr lang="en"/>
              <a:t>Africa was among the most instrumental, Latin America was the least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Regional Analysis</a:t>
            </a:r>
            <a:endParaRPr b="1"/>
          </a:p>
        </p:txBody>
      </p:sp>
      <p:sp>
        <p:nvSpPr>
          <p:cNvPr id="246" name="Google Shape;246;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East Asia</a:t>
            </a:r>
            <a:r>
              <a:rPr lang="en"/>
              <a:t>, </a:t>
            </a:r>
            <a:r>
              <a:rPr b="1" lang="en"/>
              <a:t>Southeast Asia</a:t>
            </a:r>
            <a:r>
              <a:rPr lang="en"/>
              <a:t>, and</a:t>
            </a:r>
            <a:r>
              <a:rPr lang="en"/>
              <a:t> </a:t>
            </a:r>
            <a:r>
              <a:rPr b="1" lang="en"/>
              <a:t>South Asia</a:t>
            </a:r>
            <a:r>
              <a:rPr lang="en"/>
              <a:t> </a:t>
            </a:r>
            <a:endParaRPr/>
          </a:p>
          <a:p>
            <a:pPr indent="-342900" lvl="0" marL="457200" rtl="0" algn="l">
              <a:spcBef>
                <a:spcPts val="1200"/>
              </a:spcBef>
              <a:spcAft>
                <a:spcPts val="0"/>
              </a:spcAft>
              <a:buSzPts val="1800"/>
              <a:buChar char="-"/>
            </a:pPr>
            <a:r>
              <a:rPr lang="en"/>
              <a:t>East, Southeast, and South Asia were among the least dancy regions, South Asia is about at world average danciness</a:t>
            </a:r>
            <a:endParaRPr/>
          </a:p>
          <a:p>
            <a:pPr indent="-342900" lvl="0" marL="457200" rtl="0" algn="l">
              <a:spcBef>
                <a:spcPts val="0"/>
              </a:spcBef>
              <a:spcAft>
                <a:spcPts val="0"/>
              </a:spcAft>
              <a:buSzPts val="1800"/>
              <a:buChar char="-"/>
            </a:pPr>
            <a:r>
              <a:rPr lang="en"/>
              <a:t>East Asia is the second quietest, Southeast and South Asia are louder than average</a:t>
            </a:r>
            <a:endParaRPr/>
          </a:p>
          <a:p>
            <a:pPr indent="-342900" lvl="0" marL="457200" rtl="0" algn="l">
              <a:spcBef>
                <a:spcPts val="0"/>
              </a:spcBef>
              <a:spcAft>
                <a:spcPts val="0"/>
              </a:spcAft>
              <a:buSzPts val="1800"/>
              <a:buChar char="-"/>
            </a:pPr>
            <a:r>
              <a:rPr lang="en"/>
              <a:t>East and Southeast Asia are the least speechy and South Asia is more speechy than average</a:t>
            </a:r>
            <a:endParaRPr/>
          </a:p>
          <a:p>
            <a:pPr indent="-342900" lvl="0" marL="457200" rtl="0" algn="l">
              <a:spcBef>
                <a:spcPts val="0"/>
              </a:spcBef>
              <a:spcAft>
                <a:spcPts val="0"/>
              </a:spcAft>
              <a:buSzPts val="1800"/>
              <a:buChar char="-"/>
            </a:pPr>
            <a:r>
              <a:rPr lang="en"/>
              <a:t>All three had an average duration that was longer than the world average</a:t>
            </a:r>
            <a:endParaRPr/>
          </a:p>
          <a:p>
            <a:pPr indent="-342900" lvl="0" marL="457200" rtl="0" algn="l">
              <a:spcBef>
                <a:spcPts val="0"/>
              </a:spcBef>
              <a:spcAft>
                <a:spcPts val="0"/>
              </a:spcAft>
              <a:buSzPts val="1800"/>
              <a:buChar char="-"/>
            </a:pPr>
            <a:r>
              <a:rPr lang="en"/>
              <a:t>East and Southeast Asia had the 2nd and 3rd least instrumental songs on average, while South Asia had the most instrumental songs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Regional Analysis</a:t>
            </a:r>
            <a:endParaRPr b="1"/>
          </a:p>
        </p:txBody>
      </p:sp>
      <p:sp>
        <p:nvSpPr>
          <p:cNvPr id="252" name="Google Shape;252;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Eastern Europe</a:t>
            </a:r>
            <a:r>
              <a:rPr lang="en"/>
              <a:t>, </a:t>
            </a:r>
            <a:r>
              <a:rPr b="1" lang="en"/>
              <a:t>Western Europe</a:t>
            </a:r>
            <a:r>
              <a:rPr lang="en"/>
              <a:t>, and </a:t>
            </a:r>
            <a:r>
              <a:rPr b="1" lang="en"/>
              <a:t>Northern Europe</a:t>
            </a:r>
            <a:r>
              <a:rPr lang="en"/>
              <a:t> </a:t>
            </a:r>
            <a:endParaRPr/>
          </a:p>
          <a:p>
            <a:pPr indent="-342900" lvl="0" marL="457200" rtl="0" algn="l">
              <a:spcBef>
                <a:spcPts val="1200"/>
              </a:spcBef>
              <a:spcAft>
                <a:spcPts val="0"/>
              </a:spcAft>
              <a:buSzPts val="1800"/>
              <a:buChar char="-"/>
            </a:pPr>
            <a:r>
              <a:rPr lang="en"/>
              <a:t>All three were at or above world average danciness</a:t>
            </a:r>
            <a:endParaRPr/>
          </a:p>
          <a:p>
            <a:pPr indent="-342900" lvl="0" marL="457200" rtl="0" algn="l">
              <a:spcBef>
                <a:spcPts val="0"/>
              </a:spcBef>
              <a:spcAft>
                <a:spcPts val="0"/>
              </a:spcAft>
              <a:buSzPts val="1800"/>
              <a:buChar char="-"/>
            </a:pPr>
            <a:r>
              <a:rPr lang="en"/>
              <a:t>All three were at or above world average speechiness, but Eastern Europe was the 2nd most speechy</a:t>
            </a:r>
            <a:endParaRPr/>
          </a:p>
          <a:p>
            <a:pPr indent="-342900" lvl="0" marL="457200" rtl="0" algn="l">
              <a:spcBef>
                <a:spcPts val="0"/>
              </a:spcBef>
              <a:spcAft>
                <a:spcPts val="0"/>
              </a:spcAft>
              <a:buSzPts val="1800"/>
              <a:buChar char="-"/>
            </a:pPr>
            <a:r>
              <a:rPr lang="en"/>
              <a:t>All three were at or below world average valence, but Eastern Europe was the 2nd least valent(?) region in the world</a:t>
            </a:r>
            <a:endParaRPr/>
          </a:p>
          <a:p>
            <a:pPr indent="-342900" lvl="0" marL="457200" rtl="0" algn="l">
              <a:spcBef>
                <a:spcPts val="0"/>
              </a:spcBef>
              <a:spcAft>
                <a:spcPts val="0"/>
              </a:spcAft>
              <a:buSzPts val="1800"/>
              <a:buChar char="-"/>
            </a:pPr>
            <a:r>
              <a:rPr lang="en"/>
              <a:t>Together, these regions comprised the three shortest average duration regions</a:t>
            </a:r>
            <a:endParaRPr/>
          </a:p>
          <a:p>
            <a:pPr indent="-342900" lvl="0" marL="457200" rtl="0" algn="l">
              <a:spcBef>
                <a:spcPts val="0"/>
              </a:spcBef>
              <a:spcAft>
                <a:spcPts val="0"/>
              </a:spcAft>
              <a:buSzPts val="1800"/>
              <a:buChar char="-"/>
            </a:pPr>
            <a:r>
              <a:rPr lang="en"/>
              <a:t>Western and Northern Europe were average instrumentally, but Eastern Europe was one of the most instrumental (3rd)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1: Work with the Spotify API</a:t>
            </a:r>
            <a:endParaRPr/>
          </a:p>
        </p:txBody>
      </p:sp>
      <p:pic>
        <p:nvPicPr>
          <p:cNvPr id="72" name="Google Shape;72;p15"/>
          <p:cNvPicPr preferRelativeResize="0"/>
          <p:nvPr/>
        </p:nvPicPr>
        <p:blipFill rotWithShape="1">
          <a:blip r:embed="rId3">
            <a:alphaModFix/>
          </a:blip>
          <a:srcRect b="3848" l="1742" r="2527" t="12860"/>
          <a:stretch/>
        </p:blipFill>
        <p:spPr>
          <a:xfrm>
            <a:off x="311700" y="1229362"/>
            <a:ext cx="5400673" cy="2523788"/>
          </a:xfrm>
          <a:prstGeom prst="rect">
            <a:avLst/>
          </a:prstGeom>
          <a:noFill/>
          <a:ln>
            <a:noFill/>
          </a:ln>
        </p:spPr>
      </p:pic>
      <p:pic>
        <p:nvPicPr>
          <p:cNvPr id="73" name="Google Shape;73;p15"/>
          <p:cNvPicPr preferRelativeResize="0"/>
          <p:nvPr/>
        </p:nvPicPr>
        <p:blipFill rotWithShape="1">
          <a:blip r:embed="rId4">
            <a:alphaModFix/>
          </a:blip>
          <a:srcRect b="3583" l="1587" r="1587" t="12495"/>
          <a:stretch/>
        </p:blipFill>
        <p:spPr>
          <a:xfrm>
            <a:off x="3624550" y="2379925"/>
            <a:ext cx="5400673" cy="2514424"/>
          </a:xfrm>
          <a:prstGeom prst="rect">
            <a:avLst/>
          </a:prstGeom>
          <a:noFill/>
          <a:ln>
            <a:noFill/>
          </a:ln>
        </p:spPr>
      </p:pic>
      <p:sp>
        <p:nvSpPr>
          <p:cNvPr id="74" name="Google Shape;74;p15"/>
          <p:cNvSpPr txBox="1"/>
          <p:nvPr>
            <p:ph idx="1" type="body"/>
          </p:nvPr>
        </p:nvSpPr>
        <p:spPr>
          <a:xfrm>
            <a:off x="311700" y="4068575"/>
            <a:ext cx="3031500" cy="489900"/>
          </a:xfrm>
          <a:prstGeom prst="rect">
            <a:avLst/>
          </a:prstGeom>
        </p:spPr>
        <p:txBody>
          <a:bodyPr anchorCtr="0" anchor="t" bIns="91425" lIns="91425" spcFirstLastPara="1" rIns="91425" wrap="square" tIns="91425">
            <a:normAutofit fontScale="47500" lnSpcReduction="20000"/>
          </a:bodyPr>
          <a:lstStyle/>
          <a:p>
            <a:pPr indent="0" lvl="0" marL="0" rtl="0" algn="l">
              <a:spcBef>
                <a:spcPts val="0"/>
              </a:spcBef>
              <a:spcAft>
                <a:spcPts val="1200"/>
              </a:spcAft>
              <a:buNone/>
            </a:pPr>
            <a:r>
              <a:rPr b="1" lang="en" sz="1480"/>
              <a:t>For more information visit the project README file located here: </a:t>
            </a:r>
            <a:r>
              <a:rPr b="1" lang="en" sz="1400" u="sng">
                <a:solidFill>
                  <a:srgbClr val="0000FF"/>
                </a:solidFill>
                <a:latin typeface="Arial"/>
                <a:ea typeface="Arial"/>
                <a:cs typeface="Arial"/>
                <a:sym typeface="Arial"/>
                <a:hlinkClick r:id="rId5">
                  <a:extLst>
                    <a:ext uri="{A12FA001-AC4F-418D-AE19-62706E023703}">
                      <ahyp:hlinkClr val="tx"/>
                    </a:ext>
                  </a:extLst>
                </a:hlinkClick>
              </a:rPr>
              <a:t>https://developer.spotify.com/documentation/web-api/reference/get-audio-features</a:t>
            </a:r>
            <a:r>
              <a:rPr b="1" lang="en" sz="1400">
                <a:solidFill>
                  <a:srgbClr val="0000FF"/>
                </a:solidFill>
                <a:latin typeface="Arial"/>
                <a:ea typeface="Arial"/>
                <a:cs typeface="Arial"/>
                <a:sym typeface="Arial"/>
              </a:rPr>
              <a:t> </a:t>
            </a:r>
            <a:endParaRPr b="1">
              <a:solidFill>
                <a:srgbClr val="0000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42"/>
          <p:cNvPicPr preferRelativeResize="0"/>
          <p:nvPr/>
        </p:nvPicPr>
        <p:blipFill>
          <a:blip r:embed="rId3">
            <a:alphaModFix/>
          </a:blip>
          <a:stretch>
            <a:fillRect/>
          </a:stretch>
        </p:blipFill>
        <p:spPr>
          <a:xfrm>
            <a:off x="0" y="663037"/>
            <a:ext cx="9144000" cy="4395275"/>
          </a:xfrm>
          <a:prstGeom prst="rect">
            <a:avLst/>
          </a:prstGeom>
          <a:noFill/>
          <a:ln>
            <a:noFill/>
          </a:ln>
        </p:spPr>
      </p:pic>
      <p:sp>
        <p:nvSpPr>
          <p:cNvPr id="258" name="Google Shape;258;p42"/>
          <p:cNvSpPr txBox="1"/>
          <p:nvPr>
            <p:ph type="title"/>
          </p:nvPr>
        </p:nvSpPr>
        <p:spPr>
          <a:xfrm>
            <a:off x="311700" y="90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Regional Analysis</a:t>
            </a:r>
            <a:endParaRPr b="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43"/>
          <p:cNvPicPr preferRelativeResize="0"/>
          <p:nvPr/>
        </p:nvPicPr>
        <p:blipFill>
          <a:blip r:embed="rId3">
            <a:alphaModFix/>
          </a:blip>
          <a:stretch>
            <a:fillRect/>
          </a:stretch>
        </p:blipFill>
        <p:spPr>
          <a:xfrm>
            <a:off x="0" y="663037"/>
            <a:ext cx="9144000" cy="4268726"/>
          </a:xfrm>
          <a:prstGeom prst="rect">
            <a:avLst/>
          </a:prstGeom>
          <a:noFill/>
          <a:ln>
            <a:noFill/>
          </a:ln>
        </p:spPr>
      </p:pic>
      <p:sp>
        <p:nvSpPr>
          <p:cNvPr id="264" name="Google Shape;264;p43"/>
          <p:cNvSpPr txBox="1"/>
          <p:nvPr>
            <p:ph type="title"/>
          </p:nvPr>
        </p:nvSpPr>
        <p:spPr>
          <a:xfrm>
            <a:off x="311700" y="90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Regional Analysis</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44"/>
          <p:cNvPicPr preferRelativeResize="0"/>
          <p:nvPr/>
        </p:nvPicPr>
        <p:blipFill>
          <a:blip r:embed="rId3">
            <a:alphaModFix/>
          </a:blip>
          <a:stretch>
            <a:fillRect/>
          </a:stretch>
        </p:blipFill>
        <p:spPr>
          <a:xfrm>
            <a:off x="0" y="663026"/>
            <a:ext cx="9144002" cy="4304399"/>
          </a:xfrm>
          <a:prstGeom prst="rect">
            <a:avLst/>
          </a:prstGeom>
          <a:noFill/>
          <a:ln>
            <a:noFill/>
          </a:ln>
        </p:spPr>
      </p:pic>
      <p:sp>
        <p:nvSpPr>
          <p:cNvPr id="270" name="Google Shape;270;p44"/>
          <p:cNvSpPr txBox="1"/>
          <p:nvPr>
            <p:ph type="title"/>
          </p:nvPr>
        </p:nvSpPr>
        <p:spPr>
          <a:xfrm>
            <a:off x="311700" y="90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Regional Analysis</a:t>
            </a:r>
            <a:endParaRPr b="1"/>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45"/>
          <p:cNvPicPr preferRelativeResize="0"/>
          <p:nvPr/>
        </p:nvPicPr>
        <p:blipFill>
          <a:blip r:embed="rId3">
            <a:alphaModFix/>
          </a:blip>
          <a:stretch>
            <a:fillRect/>
          </a:stretch>
        </p:blipFill>
        <p:spPr>
          <a:xfrm>
            <a:off x="0" y="663017"/>
            <a:ext cx="9143999" cy="4309765"/>
          </a:xfrm>
          <a:prstGeom prst="rect">
            <a:avLst/>
          </a:prstGeom>
          <a:noFill/>
          <a:ln>
            <a:noFill/>
          </a:ln>
        </p:spPr>
      </p:pic>
      <p:sp>
        <p:nvSpPr>
          <p:cNvPr id="276" name="Google Shape;276;p45"/>
          <p:cNvSpPr txBox="1"/>
          <p:nvPr>
            <p:ph type="title"/>
          </p:nvPr>
        </p:nvSpPr>
        <p:spPr>
          <a:xfrm>
            <a:off x="311700" y="90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Regional Analysis</a:t>
            </a:r>
            <a:endParaRPr b="1"/>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6"/>
          <p:cNvSpPr txBox="1"/>
          <p:nvPr>
            <p:ph type="title"/>
          </p:nvPr>
        </p:nvSpPr>
        <p:spPr>
          <a:xfrm>
            <a:off x="311700" y="90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Regional Analysis</a:t>
            </a:r>
            <a:endParaRPr b="1"/>
          </a:p>
        </p:txBody>
      </p:sp>
      <p:pic>
        <p:nvPicPr>
          <p:cNvPr id="282" name="Google Shape;282;p46"/>
          <p:cNvPicPr preferRelativeResize="0"/>
          <p:nvPr/>
        </p:nvPicPr>
        <p:blipFill rotWithShape="1">
          <a:blip r:embed="rId3">
            <a:alphaModFix/>
          </a:blip>
          <a:srcRect b="0" l="0" r="0" t="2133"/>
          <a:stretch/>
        </p:blipFill>
        <p:spPr>
          <a:xfrm>
            <a:off x="0" y="663031"/>
            <a:ext cx="9144000" cy="431219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7"/>
          <p:cNvSpPr txBox="1"/>
          <p:nvPr>
            <p:ph type="title"/>
          </p:nvPr>
        </p:nvSpPr>
        <p:spPr>
          <a:xfrm>
            <a:off x="311700" y="90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Regional Analysis</a:t>
            </a:r>
            <a:endParaRPr b="1"/>
          </a:p>
        </p:txBody>
      </p:sp>
      <p:pic>
        <p:nvPicPr>
          <p:cNvPr id="288" name="Google Shape;288;p47"/>
          <p:cNvPicPr preferRelativeResize="0"/>
          <p:nvPr/>
        </p:nvPicPr>
        <p:blipFill>
          <a:blip r:embed="rId3">
            <a:alphaModFix/>
          </a:blip>
          <a:stretch>
            <a:fillRect/>
          </a:stretch>
        </p:blipFill>
        <p:spPr>
          <a:xfrm>
            <a:off x="0" y="675272"/>
            <a:ext cx="9144002" cy="420465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8"/>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Country</a:t>
            </a:r>
            <a:r>
              <a:rPr lang="en"/>
              <a:t> analysis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Country music attribute - danceability</a:t>
            </a:r>
            <a:endParaRPr/>
          </a:p>
        </p:txBody>
      </p:sp>
      <p:pic>
        <p:nvPicPr>
          <p:cNvPr id="299" name="Google Shape;299;p49"/>
          <p:cNvPicPr preferRelativeResize="0"/>
          <p:nvPr/>
        </p:nvPicPr>
        <p:blipFill>
          <a:blip r:embed="rId3">
            <a:alphaModFix/>
          </a:blip>
          <a:stretch>
            <a:fillRect/>
          </a:stretch>
        </p:blipFill>
        <p:spPr>
          <a:xfrm>
            <a:off x="424950" y="1095675"/>
            <a:ext cx="8294107" cy="3820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Country music attribute - key</a:t>
            </a:r>
            <a:endParaRPr/>
          </a:p>
        </p:txBody>
      </p:sp>
      <p:pic>
        <p:nvPicPr>
          <p:cNvPr id="305" name="Google Shape;305;p50"/>
          <p:cNvPicPr preferRelativeResize="0"/>
          <p:nvPr/>
        </p:nvPicPr>
        <p:blipFill>
          <a:blip r:embed="rId3">
            <a:alphaModFix/>
          </a:blip>
          <a:stretch>
            <a:fillRect/>
          </a:stretch>
        </p:blipFill>
        <p:spPr>
          <a:xfrm>
            <a:off x="505450" y="1017725"/>
            <a:ext cx="8133100" cy="38209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Country music attribute - loudness</a:t>
            </a:r>
            <a:endParaRPr/>
          </a:p>
        </p:txBody>
      </p:sp>
      <p:pic>
        <p:nvPicPr>
          <p:cNvPr id="311" name="Google Shape;311;p51"/>
          <p:cNvPicPr preferRelativeResize="0"/>
          <p:nvPr/>
        </p:nvPicPr>
        <p:blipFill>
          <a:blip r:embed="rId3">
            <a:alphaModFix/>
          </a:blip>
          <a:stretch>
            <a:fillRect/>
          </a:stretch>
        </p:blipFill>
        <p:spPr>
          <a:xfrm>
            <a:off x="526025" y="965625"/>
            <a:ext cx="8091958" cy="382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&amp; Analysis overview</a:t>
            </a:r>
            <a:endParaRPr/>
          </a:p>
        </p:txBody>
      </p:sp>
      <p:sp>
        <p:nvSpPr>
          <p:cNvPr id="80" name="Google Shape;80;p16"/>
          <p:cNvSpPr/>
          <p:nvPr/>
        </p:nvSpPr>
        <p:spPr>
          <a:xfrm>
            <a:off x="468950" y="1265400"/>
            <a:ext cx="2114100" cy="640200"/>
          </a:xfrm>
          <a:prstGeom prst="roundRect">
            <a:avLst>
              <a:gd fmla="val 16667" name="adj"/>
            </a:avLst>
          </a:prstGeom>
          <a:solidFill>
            <a:srgbClr val="B7B7B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roxima Nova"/>
                <a:ea typeface="Proxima Nova"/>
                <a:cs typeface="Proxima Nova"/>
                <a:sym typeface="Proxima Nova"/>
              </a:rPr>
              <a:t>Analysis Goal</a:t>
            </a:r>
            <a:endParaRPr b="1" sz="1800">
              <a:solidFill>
                <a:schemeClr val="accent1"/>
              </a:solidFill>
              <a:latin typeface="Proxima Nova"/>
              <a:ea typeface="Proxima Nova"/>
              <a:cs typeface="Proxima Nova"/>
              <a:sym typeface="Proxima Nova"/>
            </a:endParaRPr>
          </a:p>
        </p:txBody>
      </p:sp>
      <p:sp>
        <p:nvSpPr>
          <p:cNvPr id="81" name="Google Shape;81;p16"/>
          <p:cNvSpPr txBox="1"/>
          <p:nvPr>
            <p:ph idx="1" type="body"/>
          </p:nvPr>
        </p:nvSpPr>
        <p:spPr>
          <a:xfrm>
            <a:off x="501300" y="1987425"/>
            <a:ext cx="2114100" cy="2917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t>Examine musical attributes globally</a:t>
            </a:r>
            <a:endParaRPr/>
          </a:p>
          <a:p>
            <a:pPr indent="-317500" lvl="1" marL="342900" rtl="0" algn="l">
              <a:spcBef>
                <a:spcPts val="1200"/>
              </a:spcBef>
              <a:spcAft>
                <a:spcPts val="0"/>
              </a:spcAft>
              <a:buSzPts val="1400"/>
              <a:buChar char="○"/>
            </a:pPr>
            <a:r>
              <a:rPr lang="en"/>
              <a:t>Analyze detailed differences about Spotify user artist &amp; preference (popularity) by country, artist, genre and other criteria</a:t>
            </a:r>
            <a:endParaRPr>
              <a:solidFill>
                <a:srgbClr val="FF0000"/>
              </a:solidFill>
            </a:endParaRPr>
          </a:p>
        </p:txBody>
      </p:sp>
      <p:sp>
        <p:nvSpPr>
          <p:cNvPr id="82" name="Google Shape;82;p16"/>
          <p:cNvSpPr/>
          <p:nvPr/>
        </p:nvSpPr>
        <p:spPr>
          <a:xfrm>
            <a:off x="3189375" y="1265400"/>
            <a:ext cx="5437800" cy="6402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Proxima Nova"/>
                <a:ea typeface="Proxima Nova"/>
                <a:cs typeface="Proxima Nova"/>
                <a:sym typeface="Proxima Nova"/>
              </a:rPr>
              <a:t>Analysis Result: </a:t>
            </a:r>
            <a:r>
              <a:rPr lang="en" sz="1800">
                <a:solidFill>
                  <a:schemeClr val="lt1"/>
                </a:solidFill>
                <a:latin typeface="Proxima Nova"/>
                <a:ea typeface="Proxima Nova"/>
                <a:cs typeface="Proxima Nova"/>
                <a:sym typeface="Proxima Nova"/>
              </a:rPr>
              <a:t>Three types of questions</a:t>
            </a:r>
            <a:endParaRPr sz="1800">
              <a:solidFill>
                <a:schemeClr val="lt1"/>
              </a:solidFill>
              <a:latin typeface="Proxima Nova"/>
              <a:ea typeface="Proxima Nova"/>
              <a:cs typeface="Proxima Nova"/>
              <a:sym typeface="Proxima Nova"/>
            </a:endParaRPr>
          </a:p>
        </p:txBody>
      </p:sp>
      <p:sp>
        <p:nvSpPr>
          <p:cNvPr id="83" name="Google Shape;83;p16"/>
          <p:cNvSpPr/>
          <p:nvPr/>
        </p:nvSpPr>
        <p:spPr>
          <a:xfrm>
            <a:off x="3189375" y="1987425"/>
            <a:ext cx="1581900" cy="2787600"/>
          </a:xfrm>
          <a:prstGeom prst="roundRect">
            <a:avLst>
              <a:gd fmla="val 16667" name="adj"/>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roxima Nova"/>
                <a:ea typeface="Proxima Nova"/>
                <a:cs typeface="Proxima Nova"/>
                <a:sym typeface="Proxima Nova"/>
              </a:rPr>
              <a:t>Those we could analyze</a:t>
            </a:r>
            <a:endParaRPr b="1" sz="1800">
              <a:solidFill>
                <a:schemeClr val="accent1"/>
              </a:solidFill>
              <a:latin typeface="Proxima Nova"/>
              <a:ea typeface="Proxima Nova"/>
              <a:cs typeface="Proxima Nova"/>
              <a:sym typeface="Proxima Nova"/>
            </a:endParaRPr>
          </a:p>
          <a:p>
            <a:pPr indent="0" lvl="0" marL="0" rtl="0" algn="ctr">
              <a:spcBef>
                <a:spcPts val="0"/>
              </a:spcBef>
              <a:spcAft>
                <a:spcPts val="0"/>
              </a:spcAft>
              <a:buNone/>
            </a:pPr>
            <a:r>
              <a:t/>
            </a:r>
            <a:endParaRPr b="1" sz="1800">
              <a:solidFill>
                <a:schemeClr val="accent1"/>
              </a:solidFill>
              <a:latin typeface="Proxima Nova"/>
              <a:ea typeface="Proxima Nova"/>
              <a:cs typeface="Proxima Nova"/>
              <a:sym typeface="Proxima Nova"/>
            </a:endParaRPr>
          </a:p>
          <a:p>
            <a:pPr indent="0" lvl="0" marL="0" rtl="0" algn="ctr">
              <a:spcBef>
                <a:spcPts val="0"/>
              </a:spcBef>
              <a:spcAft>
                <a:spcPts val="0"/>
              </a:spcAft>
              <a:buNone/>
            </a:pPr>
            <a:r>
              <a:rPr lang="en">
                <a:solidFill>
                  <a:schemeClr val="accent1"/>
                </a:solidFill>
                <a:latin typeface="Proxima Nova"/>
                <a:ea typeface="Proxima Nova"/>
                <a:cs typeface="Proxima Nova"/>
                <a:sym typeface="Proxima Nova"/>
              </a:rPr>
              <a:t>Music attributes like “danceability” and “energy”</a:t>
            </a:r>
            <a:endParaRPr>
              <a:solidFill>
                <a:schemeClr val="accent1"/>
              </a:solidFill>
              <a:latin typeface="Proxima Nova"/>
              <a:ea typeface="Proxima Nova"/>
              <a:cs typeface="Proxima Nova"/>
              <a:sym typeface="Proxima Nova"/>
            </a:endParaRPr>
          </a:p>
        </p:txBody>
      </p:sp>
      <p:sp>
        <p:nvSpPr>
          <p:cNvPr id="84" name="Google Shape;84;p16"/>
          <p:cNvSpPr/>
          <p:nvPr/>
        </p:nvSpPr>
        <p:spPr>
          <a:xfrm>
            <a:off x="5117325" y="2052525"/>
            <a:ext cx="1581900" cy="2787600"/>
          </a:xfrm>
          <a:prstGeom prst="roundRect">
            <a:avLst>
              <a:gd fmla="val 16667" name="adj"/>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roxima Nova"/>
                <a:ea typeface="Proxima Nova"/>
                <a:cs typeface="Proxima Nova"/>
                <a:sym typeface="Proxima Nova"/>
              </a:rPr>
              <a:t>Those we could </a:t>
            </a:r>
            <a:r>
              <a:rPr b="1" lang="en" sz="1800" u="sng">
                <a:solidFill>
                  <a:schemeClr val="accent1"/>
                </a:solidFill>
                <a:latin typeface="Proxima Nova"/>
                <a:ea typeface="Proxima Nova"/>
                <a:cs typeface="Proxima Nova"/>
                <a:sym typeface="Proxima Nova"/>
              </a:rPr>
              <a:t>not</a:t>
            </a:r>
            <a:r>
              <a:rPr b="1" lang="en" sz="1800">
                <a:solidFill>
                  <a:schemeClr val="accent1"/>
                </a:solidFill>
                <a:latin typeface="Proxima Nova"/>
                <a:ea typeface="Proxima Nova"/>
                <a:cs typeface="Proxima Nova"/>
                <a:sym typeface="Proxima Nova"/>
              </a:rPr>
              <a:t> analyze</a:t>
            </a:r>
            <a:endParaRPr b="1" sz="1800">
              <a:solidFill>
                <a:schemeClr val="accent1"/>
              </a:solidFill>
              <a:latin typeface="Proxima Nova"/>
              <a:ea typeface="Proxima Nova"/>
              <a:cs typeface="Proxima Nova"/>
              <a:sym typeface="Proxima Nova"/>
            </a:endParaRPr>
          </a:p>
          <a:p>
            <a:pPr indent="0" lvl="0" marL="0" rtl="0" algn="ctr">
              <a:spcBef>
                <a:spcPts val="0"/>
              </a:spcBef>
              <a:spcAft>
                <a:spcPts val="0"/>
              </a:spcAft>
              <a:buNone/>
            </a:pPr>
            <a:r>
              <a:t/>
            </a:r>
            <a:endParaRPr b="1" sz="1800">
              <a:solidFill>
                <a:schemeClr val="accent1"/>
              </a:solidFill>
              <a:latin typeface="Proxima Nova"/>
              <a:ea typeface="Proxima Nova"/>
              <a:cs typeface="Proxima Nova"/>
              <a:sym typeface="Proxima Nova"/>
            </a:endParaRPr>
          </a:p>
          <a:p>
            <a:pPr indent="0" lvl="0" marL="0" rtl="0" algn="ctr">
              <a:spcBef>
                <a:spcPts val="0"/>
              </a:spcBef>
              <a:spcAft>
                <a:spcPts val="0"/>
              </a:spcAft>
              <a:buNone/>
            </a:pPr>
            <a:r>
              <a:rPr lang="en">
                <a:solidFill>
                  <a:schemeClr val="accent1"/>
                </a:solidFill>
                <a:latin typeface="Proxima Nova"/>
                <a:ea typeface="Proxima Nova"/>
                <a:cs typeface="Proxima Nova"/>
                <a:sym typeface="Proxima Nova"/>
              </a:rPr>
              <a:t>Song, artist popularity by country, genre, etc. (i.e. our original goal)</a:t>
            </a:r>
            <a:endParaRPr>
              <a:solidFill>
                <a:schemeClr val="accent1"/>
              </a:solidFill>
              <a:latin typeface="Proxima Nova"/>
              <a:ea typeface="Proxima Nova"/>
              <a:cs typeface="Proxima Nova"/>
              <a:sym typeface="Proxima Nova"/>
            </a:endParaRPr>
          </a:p>
        </p:txBody>
      </p:sp>
      <p:sp>
        <p:nvSpPr>
          <p:cNvPr id="85" name="Google Shape;85;p16"/>
          <p:cNvSpPr/>
          <p:nvPr/>
        </p:nvSpPr>
        <p:spPr>
          <a:xfrm>
            <a:off x="7045275" y="2052525"/>
            <a:ext cx="1581900" cy="2787600"/>
          </a:xfrm>
          <a:prstGeom prst="roundRect">
            <a:avLst>
              <a:gd fmla="val 16667" name="adj"/>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accent1"/>
                </a:solidFill>
                <a:latin typeface="Proxima Nova"/>
                <a:ea typeface="Proxima Nova"/>
                <a:cs typeface="Proxima Nova"/>
                <a:sym typeface="Proxima Nova"/>
              </a:rPr>
              <a:t>Those to analyze further</a:t>
            </a:r>
            <a:endParaRPr b="1" sz="1800">
              <a:solidFill>
                <a:schemeClr val="accent1"/>
              </a:solidFill>
              <a:latin typeface="Proxima Nova"/>
              <a:ea typeface="Proxima Nova"/>
              <a:cs typeface="Proxima Nova"/>
              <a:sym typeface="Proxima Nova"/>
            </a:endParaRPr>
          </a:p>
          <a:p>
            <a:pPr indent="0" lvl="0" marL="0" rtl="0" algn="ctr">
              <a:spcBef>
                <a:spcPts val="0"/>
              </a:spcBef>
              <a:spcAft>
                <a:spcPts val="0"/>
              </a:spcAft>
              <a:buNone/>
            </a:pPr>
            <a:r>
              <a:t/>
            </a:r>
            <a:endParaRPr b="1" sz="1800">
              <a:solidFill>
                <a:schemeClr val="accent1"/>
              </a:solidFill>
              <a:latin typeface="Proxima Nova"/>
              <a:ea typeface="Proxima Nova"/>
              <a:cs typeface="Proxima Nova"/>
              <a:sym typeface="Proxima Nova"/>
            </a:endParaRPr>
          </a:p>
          <a:p>
            <a:pPr indent="0" lvl="0" marL="0" rtl="0" algn="ctr">
              <a:spcBef>
                <a:spcPts val="0"/>
              </a:spcBef>
              <a:spcAft>
                <a:spcPts val="0"/>
              </a:spcAft>
              <a:buNone/>
            </a:pPr>
            <a:r>
              <a:rPr lang="en">
                <a:solidFill>
                  <a:schemeClr val="accent1"/>
                </a:solidFill>
                <a:latin typeface="Proxima Nova"/>
                <a:ea typeface="Proxima Nova"/>
                <a:cs typeface="Proxima Nova"/>
                <a:sym typeface="Proxima Nova"/>
              </a:rPr>
              <a:t>Global and country attribute min/max, individual artist comparison</a:t>
            </a:r>
            <a:endParaRPr>
              <a:solidFill>
                <a:schemeClr val="accent1"/>
              </a:solidFill>
              <a:latin typeface="Proxima Nova"/>
              <a:ea typeface="Proxima Nova"/>
              <a:cs typeface="Proxima Nova"/>
              <a:sym typeface="Proxima Nov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Country music attribute - mode</a:t>
            </a:r>
            <a:endParaRPr/>
          </a:p>
        </p:txBody>
      </p:sp>
      <p:pic>
        <p:nvPicPr>
          <p:cNvPr id="317" name="Google Shape;317;p52"/>
          <p:cNvPicPr preferRelativeResize="0"/>
          <p:nvPr/>
        </p:nvPicPr>
        <p:blipFill>
          <a:blip r:embed="rId3">
            <a:alphaModFix/>
          </a:blip>
          <a:stretch>
            <a:fillRect/>
          </a:stretch>
        </p:blipFill>
        <p:spPr>
          <a:xfrm>
            <a:off x="496838" y="1017725"/>
            <a:ext cx="8150318" cy="3820974"/>
          </a:xfrm>
          <a:prstGeom prst="rect">
            <a:avLst/>
          </a:prstGeom>
          <a:noFill/>
          <a:ln>
            <a:noFill/>
          </a:ln>
        </p:spPr>
      </p:pic>
      <p:sp>
        <p:nvSpPr>
          <p:cNvPr id="318" name="Google Shape;318;p52"/>
          <p:cNvSpPr txBox="1"/>
          <p:nvPr/>
        </p:nvSpPr>
        <p:spPr>
          <a:xfrm>
            <a:off x="3349600" y="4510800"/>
            <a:ext cx="4771200" cy="52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accent1"/>
                </a:solidFill>
                <a:latin typeface="Proxima Nova"/>
                <a:ea typeface="Proxima Nova"/>
                <a:cs typeface="Proxima Nova"/>
                <a:sym typeface="Proxima Nova"/>
              </a:rPr>
              <a:t>Mode: “</a:t>
            </a:r>
            <a:r>
              <a:rPr lang="en" sz="800">
                <a:solidFill>
                  <a:schemeClr val="accent1"/>
                </a:solidFill>
                <a:highlight>
                  <a:srgbClr val="FFFFFF"/>
                </a:highlight>
                <a:latin typeface="Proxima Nova"/>
                <a:ea typeface="Proxima Nova"/>
                <a:cs typeface="Proxima Nova"/>
                <a:sym typeface="Proxima Nova"/>
              </a:rPr>
              <a:t>Mode indicates the modality (major or minor) of a track, the type of scale from which its melodic content is derived. Major is represented by 1 and minor is 0.  </a:t>
            </a:r>
            <a:r>
              <a:rPr lang="en" sz="800" u="sng">
                <a:solidFill>
                  <a:schemeClr val="hlink"/>
                </a:solidFill>
                <a:highlight>
                  <a:srgbClr val="FFFFFF"/>
                </a:highlight>
                <a:latin typeface="Proxima Nova"/>
                <a:ea typeface="Proxima Nova"/>
                <a:cs typeface="Proxima Nova"/>
                <a:sym typeface="Proxima Nova"/>
                <a:hlinkClick r:id="rId4"/>
              </a:rPr>
              <a:t>https://developer.spotify.com/documentation/web-api/reference/get-audio-features</a:t>
            </a:r>
            <a:r>
              <a:rPr lang="en" sz="800">
                <a:solidFill>
                  <a:schemeClr val="accent1"/>
                </a:solidFill>
                <a:highlight>
                  <a:srgbClr val="FFFFFF"/>
                </a:highlight>
                <a:latin typeface="Proxima Nova"/>
                <a:ea typeface="Proxima Nova"/>
                <a:cs typeface="Proxima Nova"/>
                <a:sym typeface="Proxima Nova"/>
              </a:rPr>
              <a:t> </a:t>
            </a:r>
            <a:endParaRPr sz="800">
              <a:solidFill>
                <a:schemeClr val="accent1"/>
              </a:solidFill>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Country music attribute - speechiness</a:t>
            </a:r>
            <a:endParaRPr/>
          </a:p>
        </p:txBody>
      </p:sp>
      <p:pic>
        <p:nvPicPr>
          <p:cNvPr id="324" name="Google Shape;324;p53"/>
          <p:cNvPicPr preferRelativeResize="0"/>
          <p:nvPr/>
        </p:nvPicPr>
        <p:blipFill>
          <a:blip r:embed="rId3">
            <a:alphaModFix/>
          </a:blip>
          <a:stretch>
            <a:fillRect/>
          </a:stretch>
        </p:blipFill>
        <p:spPr>
          <a:xfrm>
            <a:off x="499863" y="1017725"/>
            <a:ext cx="8144277" cy="38209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Country music attribute - acousticness</a:t>
            </a:r>
            <a:endParaRPr/>
          </a:p>
        </p:txBody>
      </p:sp>
      <p:pic>
        <p:nvPicPr>
          <p:cNvPr id="330" name="Google Shape;330;p54"/>
          <p:cNvPicPr preferRelativeResize="0"/>
          <p:nvPr/>
        </p:nvPicPr>
        <p:blipFill>
          <a:blip r:embed="rId3">
            <a:alphaModFix/>
          </a:blip>
          <a:stretch>
            <a:fillRect/>
          </a:stretch>
        </p:blipFill>
        <p:spPr>
          <a:xfrm>
            <a:off x="534200" y="1017725"/>
            <a:ext cx="8075595" cy="3820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Country music attribute - instrumentalness</a:t>
            </a:r>
            <a:endParaRPr/>
          </a:p>
        </p:txBody>
      </p:sp>
      <p:pic>
        <p:nvPicPr>
          <p:cNvPr id="336" name="Google Shape;336;p55"/>
          <p:cNvPicPr preferRelativeResize="0"/>
          <p:nvPr/>
        </p:nvPicPr>
        <p:blipFill>
          <a:blip r:embed="rId3">
            <a:alphaModFix/>
          </a:blip>
          <a:stretch>
            <a:fillRect/>
          </a:stretch>
        </p:blipFill>
        <p:spPr>
          <a:xfrm>
            <a:off x="513238" y="1017725"/>
            <a:ext cx="8117525" cy="382097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Country music attribute - liveness</a:t>
            </a:r>
            <a:endParaRPr/>
          </a:p>
        </p:txBody>
      </p:sp>
      <p:pic>
        <p:nvPicPr>
          <p:cNvPr id="342" name="Google Shape;342;p56"/>
          <p:cNvPicPr preferRelativeResize="0"/>
          <p:nvPr/>
        </p:nvPicPr>
        <p:blipFill>
          <a:blip r:embed="rId3">
            <a:alphaModFix/>
          </a:blip>
          <a:stretch>
            <a:fillRect/>
          </a:stretch>
        </p:blipFill>
        <p:spPr>
          <a:xfrm>
            <a:off x="458063" y="1017725"/>
            <a:ext cx="8227887" cy="3820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Country music attribute - valence</a:t>
            </a:r>
            <a:endParaRPr/>
          </a:p>
        </p:txBody>
      </p:sp>
      <p:pic>
        <p:nvPicPr>
          <p:cNvPr id="348" name="Google Shape;348;p57"/>
          <p:cNvPicPr preferRelativeResize="0"/>
          <p:nvPr/>
        </p:nvPicPr>
        <p:blipFill>
          <a:blip r:embed="rId3">
            <a:alphaModFix/>
          </a:blip>
          <a:stretch>
            <a:fillRect/>
          </a:stretch>
        </p:blipFill>
        <p:spPr>
          <a:xfrm>
            <a:off x="429863" y="1017725"/>
            <a:ext cx="8284269" cy="3820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Country music attribute - tempo</a:t>
            </a:r>
            <a:endParaRPr/>
          </a:p>
        </p:txBody>
      </p:sp>
      <p:pic>
        <p:nvPicPr>
          <p:cNvPr id="354" name="Google Shape;354;p58"/>
          <p:cNvPicPr preferRelativeResize="0"/>
          <p:nvPr/>
        </p:nvPicPr>
        <p:blipFill>
          <a:blip r:embed="rId3">
            <a:alphaModFix/>
          </a:blip>
          <a:stretch>
            <a:fillRect/>
          </a:stretch>
        </p:blipFill>
        <p:spPr>
          <a:xfrm>
            <a:off x="519950" y="1017725"/>
            <a:ext cx="8104097" cy="3820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Country music attribute - duration (ms)</a:t>
            </a:r>
            <a:endParaRPr/>
          </a:p>
        </p:txBody>
      </p:sp>
      <p:pic>
        <p:nvPicPr>
          <p:cNvPr id="360" name="Google Shape;360;p59"/>
          <p:cNvPicPr preferRelativeResize="0"/>
          <p:nvPr/>
        </p:nvPicPr>
        <p:blipFill>
          <a:blip r:embed="rId3">
            <a:alphaModFix/>
          </a:blip>
          <a:stretch>
            <a:fillRect/>
          </a:stretch>
        </p:blipFill>
        <p:spPr>
          <a:xfrm>
            <a:off x="496288" y="1017725"/>
            <a:ext cx="8151413" cy="38209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Country music attribute - time signature</a:t>
            </a:r>
            <a:endParaRPr/>
          </a:p>
        </p:txBody>
      </p:sp>
      <p:pic>
        <p:nvPicPr>
          <p:cNvPr id="366" name="Google Shape;366;p60"/>
          <p:cNvPicPr preferRelativeResize="0"/>
          <p:nvPr/>
        </p:nvPicPr>
        <p:blipFill>
          <a:blip r:embed="rId3">
            <a:alphaModFix/>
          </a:blip>
          <a:stretch>
            <a:fillRect/>
          </a:stretch>
        </p:blipFill>
        <p:spPr>
          <a:xfrm>
            <a:off x="466313" y="1017725"/>
            <a:ext cx="8211382" cy="382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a:t>
            </a:r>
            <a:r>
              <a:rPr lang="en"/>
              <a:t> Logistics &amp; Challenges Addressed</a:t>
            </a:r>
            <a:r>
              <a:rPr lang="en"/>
              <a:t> </a:t>
            </a:r>
            <a:endParaRPr/>
          </a:p>
        </p:txBody>
      </p:sp>
      <p:sp>
        <p:nvSpPr>
          <p:cNvPr id="91" name="Google Shape;9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en"/>
              <a:t>Logistics	:</a:t>
            </a:r>
            <a:endParaRPr b="1"/>
          </a:p>
          <a:p>
            <a:pPr indent="-317500" lvl="1" marL="914400" rtl="0" algn="l">
              <a:spcBef>
                <a:spcPts val="0"/>
              </a:spcBef>
              <a:spcAft>
                <a:spcPts val="0"/>
              </a:spcAft>
              <a:buSzPts val="1400"/>
              <a:buChar char="○"/>
            </a:pPr>
            <a:r>
              <a:rPr lang="en"/>
              <a:t>APIs used: Spotify’s “Web API” (</a:t>
            </a:r>
            <a:r>
              <a:rPr lang="en" u="sng">
                <a:solidFill>
                  <a:srgbClr val="0000FF"/>
                </a:solidFill>
                <a:hlinkClick r:id="rId3">
                  <a:extLst>
                    <a:ext uri="{A12FA001-AC4F-418D-AE19-62706E023703}">
                      <ahyp:hlinkClr val="tx"/>
                    </a:ext>
                  </a:extLst>
                </a:hlinkClick>
              </a:rPr>
              <a:t>https://developer.spotify.com/documentation/web-api</a:t>
            </a:r>
            <a:r>
              <a:rPr lang="en"/>
              <a:t>) </a:t>
            </a:r>
            <a:endParaRPr/>
          </a:p>
          <a:p>
            <a:pPr indent="-317500" lvl="1" marL="914400" rtl="0" algn="l">
              <a:spcBef>
                <a:spcPts val="0"/>
              </a:spcBef>
              <a:spcAft>
                <a:spcPts val="0"/>
              </a:spcAft>
              <a:buSzPts val="1400"/>
              <a:buChar char="○"/>
            </a:pPr>
            <a:r>
              <a:rPr lang="en"/>
              <a:t>Tools used: Pearson R from Scipy.stats library (not taught, but used in Challenge 6)</a:t>
            </a:r>
            <a:endParaRPr/>
          </a:p>
          <a:p>
            <a:pPr indent="-342900" lvl="0" marL="457200" rtl="0" algn="l">
              <a:spcBef>
                <a:spcPts val="1000"/>
              </a:spcBef>
              <a:spcAft>
                <a:spcPts val="0"/>
              </a:spcAft>
              <a:buSzPts val="1800"/>
              <a:buChar char="●"/>
            </a:pPr>
            <a:r>
              <a:rPr b="1" lang="en"/>
              <a:t>Technical challenges:</a:t>
            </a:r>
            <a:endParaRPr b="1"/>
          </a:p>
          <a:p>
            <a:pPr indent="-317500" lvl="1" marL="914400" rtl="0" algn="l">
              <a:spcBef>
                <a:spcPts val="0"/>
              </a:spcBef>
              <a:spcAft>
                <a:spcPts val="0"/>
              </a:spcAft>
              <a:buSzPts val="1400"/>
              <a:buChar char="○"/>
            </a:pPr>
            <a:r>
              <a:rPr lang="en"/>
              <a:t>API often did not provide the data in the format, or in its content, to support our analyses (i.e. forced to focus on aggregated music attributes, rather than their popularity by country and artist as we desired.</a:t>
            </a:r>
            <a:endParaRPr/>
          </a:p>
          <a:p>
            <a:pPr indent="-317500" lvl="1" marL="914400" rtl="0" algn="l">
              <a:spcBef>
                <a:spcPts val="0"/>
              </a:spcBef>
              <a:spcAft>
                <a:spcPts val="0"/>
              </a:spcAft>
              <a:buSzPts val="1400"/>
              <a:buChar char="○"/>
            </a:pPr>
            <a:r>
              <a:rPr lang="en"/>
              <a:t>Spotify token process to access API (not taught)</a:t>
            </a:r>
            <a:endParaRPr/>
          </a:p>
          <a:p>
            <a:pPr indent="-317500" lvl="1" marL="914400" rtl="0" algn="l">
              <a:spcBef>
                <a:spcPts val="0"/>
              </a:spcBef>
              <a:spcAft>
                <a:spcPts val="0"/>
              </a:spcAft>
              <a:buSzPts val="1400"/>
              <a:buChar char="○"/>
            </a:pPr>
            <a:r>
              <a:rPr lang="en"/>
              <a:t>Installing Spotipy library in order to access Spotify API (not taught)</a:t>
            </a:r>
            <a:endParaRPr/>
          </a:p>
          <a:p>
            <a:pPr indent="-317500" lvl="1" marL="914400" rtl="0" algn="l">
              <a:spcBef>
                <a:spcPts val="0"/>
              </a:spcBef>
              <a:spcAft>
                <a:spcPts val="0"/>
              </a:spcAft>
              <a:buSzPts val="1400"/>
              <a:buChar char="○"/>
            </a:pPr>
            <a:r>
              <a:rPr lang="en"/>
              <a:t>Modifying Mac/Win shell to store Spotify credentials to anonymize code (not taught)</a:t>
            </a:r>
            <a:endParaRPr/>
          </a:p>
        </p:txBody>
      </p:sp>
      <p:sp>
        <p:nvSpPr>
          <p:cNvPr id="92" name="Google Shape;92;p17"/>
          <p:cNvSpPr txBox="1"/>
          <p:nvPr>
            <p:ph idx="1" type="body"/>
          </p:nvPr>
        </p:nvSpPr>
        <p:spPr>
          <a:xfrm>
            <a:off x="1012325" y="4526675"/>
            <a:ext cx="7900800" cy="4899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1200"/>
              </a:spcAft>
              <a:buNone/>
            </a:pPr>
            <a:r>
              <a:rPr b="1" lang="en" sz="1480"/>
              <a:t>For more information visit the project README file located here: </a:t>
            </a:r>
            <a:r>
              <a:rPr b="1" lang="en" sz="1400" u="sng">
                <a:solidFill>
                  <a:srgbClr val="0000FF"/>
                </a:solidFill>
                <a:latin typeface="Arial"/>
                <a:ea typeface="Arial"/>
                <a:cs typeface="Arial"/>
                <a:sym typeface="Arial"/>
                <a:hlinkClick r:id="rId4">
                  <a:extLst>
                    <a:ext uri="{A12FA001-AC4F-418D-AE19-62706E023703}">
                      <ahyp:hlinkClr val="tx"/>
                    </a:ext>
                  </a:extLst>
                </a:hlinkClick>
              </a:rPr>
              <a:t>https://developer.spotify.com/documentation/web-api/reference/get-audio-features</a:t>
            </a:r>
            <a:r>
              <a:rPr b="1" lang="en" sz="1400">
                <a:solidFill>
                  <a:srgbClr val="0000FF"/>
                </a:solidFill>
                <a:latin typeface="Arial"/>
                <a:ea typeface="Arial"/>
                <a:cs typeface="Arial"/>
                <a:sym typeface="Arial"/>
              </a:rPr>
              <a:t> </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2: Secure a New Source Of Data - Top 50 Playlists</a:t>
            </a:r>
            <a:endParaRPr/>
          </a:p>
        </p:txBody>
      </p:sp>
      <p:sp>
        <p:nvSpPr>
          <p:cNvPr id="98" name="Google Shape;98;p18"/>
          <p:cNvSpPr txBox="1"/>
          <p:nvPr>
            <p:ph idx="1" type="body"/>
          </p:nvPr>
        </p:nvSpPr>
        <p:spPr>
          <a:xfrm>
            <a:off x="311700" y="4371950"/>
            <a:ext cx="8520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en"/>
              <a:t>Leveraged existing Spotify code from Github repository to identify the Top 50 Playlists by country in Spotify - required hardcoding countries</a:t>
            </a:r>
            <a:endParaRPr/>
          </a:p>
        </p:txBody>
      </p:sp>
      <p:pic>
        <p:nvPicPr>
          <p:cNvPr id="99" name="Google Shape;99;p18"/>
          <p:cNvPicPr preferRelativeResize="0"/>
          <p:nvPr/>
        </p:nvPicPr>
        <p:blipFill>
          <a:blip r:embed="rId3">
            <a:alphaModFix/>
          </a:blip>
          <a:stretch>
            <a:fillRect/>
          </a:stretch>
        </p:blipFill>
        <p:spPr>
          <a:xfrm>
            <a:off x="615925" y="1132526"/>
            <a:ext cx="7659149" cy="3124625"/>
          </a:xfrm>
          <a:prstGeom prst="rect">
            <a:avLst/>
          </a:prstGeom>
          <a:noFill/>
          <a:ln cap="flat" cmpd="sng" w="9525">
            <a:solidFill>
              <a:schemeClr val="dk2"/>
            </a:solidFill>
            <a:prstDash val="solid"/>
            <a:round/>
            <a:headEnd len="sm" w="sm" type="none"/>
            <a:tailEnd len="sm" w="sm" type="none"/>
          </a:ln>
        </p:spPr>
      </p:pic>
      <p:sp>
        <p:nvSpPr>
          <p:cNvPr id="100" name="Google Shape;100;p18"/>
          <p:cNvSpPr/>
          <p:nvPr/>
        </p:nvSpPr>
        <p:spPr>
          <a:xfrm>
            <a:off x="171025" y="1169825"/>
            <a:ext cx="331200" cy="322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Proxima Nova"/>
                <a:ea typeface="Proxima Nova"/>
                <a:cs typeface="Proxima Nova"/>
                <a:sym typeface="Proxima Nova"/>
              </a:rPr>
              <a:t>1.</a:t>
            </a:r>
            <a:endParaRPr>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3: Pull data, Assign to Countries </a:t>
            </a:r>
            <a:endParaRPr/>
          </a:p>
        </p:txBody>
      </p:sp>
      <p:sp>
        <p:nvSpPr>
          <p:cNvPr id="106" name="Google Shape;106;p19"/>
          <p:cNvSpPr txBox="1"/>
          <p:nvPr>
            <p:ph idx="1" type="body"/>
          </p:nvPr>
        </p:nvSpPr>
        <p:spPr>
          <a:xfrm>
            <a:off x="311700" y="4371950"/>
            <a:ext cx="8520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rPr lang="en"/>
              <a:t>Created list of tracks from the playlists to save into a .CSV file format and then we put that data into separate .csv files by country - this gave us country specific data</a:t>
            </a:r>
            <a:endParaRPr/>
          </a:p>
        </p:txBody>
      </p:sp>
      <p:pic>
        <p:nvPicPr>
          <p:cNvPr id="107" name="Google Shape;107;p19"/>
          <p:cNvPicPr preferRelativeResize="0"/>
          <p:nvPr/>
        </p:nvPicPr>
        <p:blipFill>
          <a:blip r:embed="rId3">
            <a:alphaModFix/>
          </a:blip>
          <a:stretch>
            <a:fillRect/>
          </a:stretch>
        </p:blipFill>
        <p:spPr>
          <a:xfrm>
            <a:off x="843925" y="1250525"/>
            <a:ext cx="7719824" cy="3042975"/>
          </a:xfrm>
          <a:prstGeom prst="rect">
            <a:avLst/>
          </a:prstGeom>
          <a:noFill/>
          <a:ln cap="flat" cmpd="sng" w="9525">
            <a:solidFill>
              <a:srgbClr val="4A86E8"/>
            </a:solidFill>
            <a:prstDash val="solid"/>
            <a:round/>
            <a:headEnd len="sm" w="sm" type="none"/>
            <a:tailEnd len="sm" w="sm" type="none"/>
          </a:ln>
        </p:spPr>
      </p:pic>
      <p:sp>
        <p:nvSpPr>
          <p:cNvPr id="108" name="Google Shape;108;p19"/>
          <p:cNvSpPr/>
          <p:nvPr/>
        </p:nvSpPr>
        <p:spPr>
          <a:xfrm>
            <a:off x="311700" y="1250525"/>
            <a:ext cx="331200" cy="3222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2.</a:t>
            </a:r>
            <a:endParaRPr>
              <a:solidFill>
                <a:schemeClr val="lt1"/>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4: Combine Country .CSVs into 1 combined dataframe </a:t>
            </a:r>
            <a:endParaRPr/>
          </a:p>
        </p:txBody>
      </p:sp>
      <p:sp>
        <p:nvSpPr>
          <p:cNvPr id="114" name="Google Shape;114;p20"/>
          <p:cNvSpPr txBox="1"/>
          <p:nvPr>
            <p:ph idx="1" type="body"/>
          </p:nvPr>
        </p:nvSpPr>
        <p:spPr>
          <a:xfrm>
            <a:off x="311700" y="4371975"/>
            <a:ext cx="8520600" cy="5727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1200"/>
              </a:spcAft>
              <a:buNone/>
            </a:pPr>
            <a:r>
              <a:rPr lang="en"/>
              <a:t>Use combined dataframe to then analyze country specific music attributes to determine statistical relationships (correlation, regression) and determine top / lowest minimum and maximum for specific countries</a:t>
            </a:r>
            <a:endParaRPr/>
          </a:p>
        </p:txBody>
      </p:sp>
      <p:pic>
        <p:nvPicPr>
          <p:cNvPr id="115" name="Google Shape;115;p20"/>
          <p:cNvPicPr preferRelativeResize="0"/>
          <p:nvPr/>
        </p:nvPicPr>
        <p:blipFill>
          <a:blip r:embed="rId3">
            <a:alphaModFix/>
          </a:blip>
          <a:stretch>
            <a:fillRect/>
          </a:stretch>
        </p:blipFill>
        <p:spPr>
          <a:xfrm>
            <a:off x="1004072" y="1110723"/>
            <a:ext cx="5994230" cy="3261250"/>
          </a:xfrm>
          <a:prstGeom prst="rect">
            <a:avLst/>
          </a:prstGeom>
          <a:noFill/>
          <a:ln cap="flat" cmpd="sng" w="9525">
            <a:solidFill>
              <a:srgbClr val="FF9900"/>
            </a:solidFill>
            <a:prstDash val="solid"/>
            <a:round/>
            <a:headEnd len="sm" w="sm" type="none"/>
            <a:tailEnd len="sm" w="sm" type="none"/>
          </a:ln>
        </p:spPr>
      </p:pic>
      <p:sp>
        <p:nvSpPr>
          <p:cNvPr id="116" name="Google Shape;116;p20"/>
          <p:cNvSpPr/>
          <p:nvPr/>
        </p:nvSpPr>
        <p:spPr>
          <a:xfrm>
            <a:off x="404425" y="1110725"/>
            <a:ext cx="331200" cy="3222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Spotify Web API Key Music Attribute Definitions</a:t>
            </a:r>
            <a:endParaRPr/>
          </a:p>
        </p:txBody>
      </p:sp>
      <p:sp>
        <p:nvSpPr>
          <p:cNvPr id="122" name="Google Shape;122;p21"/>
          <p:cNvSpPr txBox="1"/>
          <p:nvPr>
            <p:ph idx="1" type="body"/>
          </p:nvPr>
        </p:nvSpPr>
        <p:spPr>
          <a:xfrm>
            <a:off x="301375" y="4613550"/>
            <a:ext cx="8520600" cy="489900"/>
          </a:xfrm>
          <a:prstGeom prst="rect">
            <a:avLst/>
          </a:prstGeom>
        </p:spPr>
        <p:txBody>
          <a:bodyPr anchorCtr="0" anchor="t" bIns="91425" lIns="91425" spcFirstLastPara="1" rIns="91425" wrap="square" tIns="91425">
            <a:normAutofit fontScale="55000" lnSpcReduction="20000"/>
          </a:bodyPr>
          <a:lstStyle/>
          <a:p>
            <a:pPr indent="-291465" lvl="0" marL="457200" rtl="0" algn="l">
              <a:spcBef>
                <a:spcPts val="0"/>
              </a:spcBef>
              <a:spcAft>
                <a:spcPts val="0"/>
              </a:spcAft>
              <a:buSzPct val="100000"/>
              <a:buChar char="●"/>
            </a:pPr>
            <a:r>
              <a:rPr b="1" lang="en"/>
              <a:t>For the complete Web API music attribute definitions visit: </a:t>
            </a:r>
            <a:r>
              <a:rPr b="1" lang="en" u="sng">
                <a:solidFill>
                  <a:srgbClr val="0000FF"/>
                </a:solidFill>
                <a:hlinkClick r:id="rId3">
                  <a:extLst>
                    <a:ext uri="{A12FA001-AC4F-418D-AE19-62706E023703}">
                      <ahyp:hlinkClr val="tx"/>
                    </a:ext>
                  </a:extLst>
                </a:hlinkClick>
              </a:rPr>
              <a:t>https://developer.spotify.com/documentation/web-api/reference/get-audio-features</a:t>
            </a:r>
            <a:r>
              <a:rPr b="1" lang="en">
                <a:solidFill>
                  <a:srgbClr val="0000FF"/>
                </a:solidFill>
              </a:rPr>
              <a:t> </a:t>
            </a:r>
            <a:endParaRPr b="1">
              <a:solidFill>
                <a:srgbClr val="0000FF"/>
              </a:solidFill>
            </a:endParaRPr>
          </a:p>
        </p:txBody>
      </p:sp>
      <p:graphicFrame>
        <p:nvGraphicFramePr>
          <p:cNvPr id="123" name="Google Shape;123;p21"/>
          <p:cNvGraphicFramePr/>
          <p:nvPr/>
        </p:nvGraphicFramePr>
        <p:xfrm>
          <a:off x="301375" y="1090388"/>
          <a:ext cx="3000000" cy="3000000"/>
        </p:xfrm>
        <a:graphic>
          <a:graphicData uri="http://schemas.openxmlformats.org/drawingml/2006/table">
            <a:tbl>
              <a:tblPr>
                <a:noFill/>
                <a:tableStyleId>{6E0FDC16-58F1-4378-8F62-E91FF2E71391}</a:tableStyleId>
              </a:tblPr>
              <a:tblGrid>
                <a:gridCol w="1239600"/>
                <a:gridCol w="7281000"/>
              </a:tblGrid>
              <a:tr h="339475">
                <a:tc>
                  <a:txBody>
                    <a:bodyPr/>
                    <a:lstStyle/>
                    <a:p>
                      <a:pPr indent="0" lvl="0" marL="0" rtl="0" algn="l">
                        <a:spcBef>
                          <a:spcPts val="0"/>
                        </a:spcBef>
                        <a:spcAft>
                          <a:spcPts val="0"/>
                        </a:spcAft>
                        <a:buNone/>
                      </a:pPr>
                      <a:r>
                        <a:rPr lang="en" sz="1100">
                          <a:latin typeface="Proxima Nova"/>
                          <a:ea typeface="Proxima Nova"/>
                          <a:cs typeface="Proxima Nova"/>
                          <a:sym typeface="Proxima Nova"/>
                        </a:rPr>
                        <a:t>Acousticness</a:t>
                      </a:r>
                      <a:endParaRPr sz="11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200">
                          <a:latin typeface="Proxima Nova"/>
                          <a:ea typeface="Proxima Nova"/>
                          <a:cs typeface="Proxima Nova"/>
                          <a:sym typeface="Proxima Nova"/>
                        </a:rPr>
                        <a:t>A confidence measure from 0.0 to 1.0 of whether the track is acoustic. 1.0 represents high confidence the track is acoustic.</a:t>
                      </a:r>
                      <a:endParaRPr sz="1200">
                        <a:latin typeface="Proxima Nova"/>
                        <a:ea typeface="Proxima Nova"/>
                        <a:cs typeface="Proxima Nova"/>
                        <a:sym typeface="Proxima Nova"/>
                      </a:endParaRPr>
                    </a:p>
                  </a:txBody>
                  <a:tcPr marT="0" marB="0" marR="0" marL="91425"/>
                </a:tc>
              </a:tr>
              <a:tr h="453550">
                <a:tc>
                  <a:txBody>
                    <a:bodyPr/>
                    <a:lstStyle/>
                    <a:p>
                      <a:pPr indent="0" lvl="0" marL="0" rtl="0" algn="l">
                        <a:spcBef>
                          <a:spcPts val="0"/>
                        </a:spcBef>
                        <a:spcAft>
                          <a:spcPts val="0"/>
                        </a:spcAft>
                        <a:buNone/>
                      </a:pPr>
                      <a:r>
                        <a:rPr lang="en" sz="1100">
                          <a:latin typeface="Proxima Nova"/>
                          <a:ea typeface="Proxima Nova"/>
                          <a:cs typeface="Proxima Nova"/>
                          <a:sym typeface="Proxima Nova"/>
                        </a:rPr>
                        <a:t>Danceability</a:t>
                      </a:r>
                      <a:endParaRPr sz="11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200">
                          <a:latin typeface="Proxima Nova"/>
                          <a:ea typeface="Proxima Nova"/>
                          <a:cs typeface="Proxima Nova"/>
                          <a:sym typeface="Proxima Nova"/>
                        </a:rPr>
                        <a:t>Danceability describes how suitable a track is for dancing based on a combination of musical elements including tempo, rhythm stability, beat strength, and overall regularity. A value of 0.0 is least danceable and 1.0 is most danceable.</a:t>
                      </a:r>
                      <a:endParaRPr sz="1200">
                        <a:latin typeface="Proxima Nova"/>
                        <a:ea typeface="Proxima Nova"/>
                        <a:cs typeface="Proxima Nova"/>
                        <a:sym typeface="Proxima Nova"/>
                      </a:endParaRPr>
                    </a:p>
                  </a:txBody>
                  <a:tcPr marT="0" marB="0" marR="0" marL="91425"/>
                </a:tc>
              </a:tr>
              <a:tr h="466050">
                <a:tc>
                  <a:txBody>
                    <a:bodyPr/>
                    <a:lstStyle/>
                    <a:p>
                      <a:pPr indent="0" lvl="0" marL="0" rtl="0" algn="l">
                        <a:spcBef>
                          <a:spcPts val="0"/>
                        </a:spcBef>
                        <a:spcAft>
                          <a:spcPts val="0"/>
                        </a:spcAft>
                        <a:buNone/>
                      </a:pPr>
                      <a:r>
                        <a:rPr lang="en" sz="1100">
                          <a:latin typeface="Proxima Nova"/>
                          <a:ea typeface="Proxima Nova"/>
                          <a:cs typeface="Proxima Nova"/>
                          <a:sym typeface="Proxima Nova"/>
                        </a:rPr>
                        <a:t>Energy</a:t>
                      </a:r>
                      <a:endParaRPr sz="11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200">
                          <a:latin typeface="Proxima Nova"/>
                          <a:ea typeface="Proxima Nova"/>
                          <a:cs typeface="Proxima Nova"/>
                          <a:sym typeface="Proxima Nova"/>
                        </a:rPr>
                        <a:t>Energy is a measure from 0.0 to 1.0 and represents a perceptual measure of intensity and activity. Typically, energetic tracks feel fast, loud, and noisy. For example, death metal has high energy, while a Bach prelude scores low on the scale. </a:t>
                      </a:r>
                      <a:endParaRPr sz="1200">
                        <a:latin typeface="Proxima Nova"/>
                        <a:ea typeface="Proxima Nova"/>
                        <a:cs typeface="Proxima Nova"/>
                        <a:sym typeface="Proxima Nova"/>
                      </a:endParaRPr>
                    </a:p>
                  </a:txBody>
                  <a:tcPr marT="0" marB="0" marR="0" marL="91425"/>
                </a:tc>
              </a:tr>
              <a:tr h="354400">
                <a:tc>
                  <a:txBody>
                    <a:bodyPr/>
                    <a:lstStyle/>
                    <a:p>
                      <a:pPr indent="0" lvl="0" marL="0" rtl="0" algn="l">
                        <a:spcBef>
                          <a:spcPts val="0"/>
                        </a:spcBef>
                        <a:spcAft>
                          <a:spcPts val="0"/>
                        </a:spcAft>
                        <a:buNone/>
                      </a:pPr>
                      <a:r>
                        <a:rPr lang="en" sz="1100">
                          <a:latin typeface="Proxima Nova"/>
                          <a:ea typeface="Proxima Nova"/>
                          <a:cs typeface="Proxima Nova"/>
                          <a:sym typeface="Proxima Nova"/>
                        </a:rPr>
                        <a:t>Instrumentalness</a:t>
                      </a:r>
                      <a:endParaRPr sz="11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200">
                          <a:latin typeface="Proxima Nova"/>
                          <a:ea typeface="Proxima Nova"/>
                          <a:cs typeface="Proxima Nova"/>
                          <a:sym typeface="Proxima Nova"/>
                        </a:rPr>
                        <a:t>Detects the presence of an audience in the recording. Higher liveness values represent an increased probability that the track was performed live. A value above 0.8 provides strong likelihood that the track is live.</a:t>
                      </a:r>
                      <a:endParaRPr sz="1200">
                        <a:latin typeface="Proxima Nova"/>
                        <a:ea typeface="Proxima Nova"/>
                        <a:cs typeface="Proxima Nova"/>
                        <a:sym typeface="Proxima Nova"/>
                      </a:endParaRPr>
                    </a:p>
                  </a:txBody>
                  <a:tcPr marT="0" marB="0" marR="0" marL="91425"/>
                </a:tc>
              </a:tr>
              <a:tr h="466050">
                <a:tc>
                  <a:txBody>
                    <a:bodyPr/>
                    <a:lstStyle/>
                    <a:p>
                      <a:pPr indent="0" lvl="0" marL="0" rtl="0" algn="l">
                        <a:spcBef>
                          <a:spcPts val="0"/>
                        </a:spcBef>
                        <a:spcAft>
                          <a:spcPts val="0"/>
                        </a:spcAft>
                        <a:buNone/>
                      </a:pPr>
                      <a:r>
                        <a:rPr lang="en" sz="1100">
                          <a:latin typeface="Proxima Nova"/>
                          <a:ea typeface="Proxima Nova"/>
                          <a:cs typeface="Proxima Nova"/>
                          <a:sym typeface="Proxima Nova"/>
                        </a:rPr>
                        <a:t>Loudness</a:t>
                      </a:r>
                      <a:endParaRPr sz="11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200">
                          <a:latin typeface="Proxima Nova"/>
                          <a:ea typeface="Proxima Nova"/>
                          <a:cs typeface="Proxima Nova"/>
                          <a:sym typeface="Proxima Nova"/>
                        </a:rPr>
                        <a:t>The overall loudness of a track in decibels (dB). Loudness values are averaged across the entire track and are useful for comparing relative loudness of tracks. Values typically range between -60 and 0 db.</a:t>
                      </a:r>
                      <a:endParaRPr sz="1200">
                        <a:latin typeface="Proxima Nova"/>
                        <a:ea typeface="Proxima Nova"/>
                        <a:cs typeface="Proxima Nova"/>
                        <a:sym typeface="Proxima Nova"/>
                      </a:endParaRPr>
                    </a:p>
                  </a:txBody>
                  <a:tcPr marT="0" marB="0" marR="0" marL="91425"/>
                </a:tc>
              </a:tr>
              <a:tr h="466050">
                <a:tc>
                  <a:txBody>
                    <a:bodyPr/>
                    <a:lstStyle/>
                    <a:p>
                      <a:pPr indent="0" lvl="0" marL="0" rtl="0" algn="l">
                        <a:spcBef>
                          <a:spcPts val="0"/>
                        </a:spcBef>
                        <a:spcAft>
                          <a:spcPts val="0"/>
                        </a:spcAft>
                        <a:buNone/>
                      </a:pPr>
                      <a:r>
                        <a:rPr lang="en" sz="1100">
                          <a:latin typeface="Proxima Nova"/>
                          <a:ea typeface="Proxima Nova"/>
                          <a:cs typeface="Proxima Nova"/>
                          <a:sym typeface="Proxima Nova"/>
                        </a:rPr>
                        <a:t>Speechiness</a:t>
                      </a:r>
                      <a:endParaRPr sz="11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200">
                          <a:latin typeface="Proxima Nova"/>
                          <a:ea typeface="Proxima Nova"/>
                          <a:cs typeface="Proxima Nova"/>
                          <a:sym typeface="Proxima Nova"/>
                        </a:rPr>
                        <a:t>Speechiness detects the presence of spoken words in a track. The more exclusively speech-like the recording (e.g. talk show, audio book, poetry), the closer to 1.0 the attribute value.</a:t>
                      </a:r>
                      <a:endParaRPr sz="1200">
                        <a:latin typeface="Proxima Nova"/>
                        <a:ea typeface="Proxima Nova"/>
                        <a:cs typeface="Proxima Nova"/>
                        <a:sym typeface="Proxima Nova"/>
                      </a:endParaRPr>
                    </a:p>
                  </a:txBody>
                  <a:tcPr marT="0" marB="0" marR="0" marL="91425"/>
                </a:tc>
              </a:tr>
              <a:tr h="466050">
                <a:tc>
                  <a:txBody>
                    <a:bodyPr/>
                    <a:lstStyle/>
                    <a:p>
                      <a:pPr indent="0" lvl="0" marL="0" rtl="0" algn="l">
                        <a:spcBef>
                          <a:spcPts val="0"/>
                        </a:spcBef>
                        <a:spcAft>
                          <a:spcPts val="0"/>
                        </a:spcAft>
                        <a:buNone/>
                      </a:pPr>
                      <a:r>
                        <a:rPr lang="en" sz="1100">
                          <a:latin typeface="Proxima Nova"/>
                          <a:ea typeface="Proxima Nova"/>
                          <a:cs typeface="Proxima Nova"/>
                          <a:sym typeface="Proxima Nova"/>
                        </a:rPr>
                        <a:t>Valence</a:t>
                      </a:r>
                      <a:endParaRPr sz="11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200">
                          <a:latin typeface="Proxima Nova"/>
                          <a:ea typeface="Proxima Nova"/>
                          <a:cs typeface="Proxima Nova"/>
                          <a:sym typeface="Proxima Nova"/>
                        </a:rPr>
                        <a:t>A measure from 0.0 to 1.0 describing the musical positiveness conveyed by a track. Tracks with high valence sound more positive (e.g. happy, cheerful, euphoric), while tracks with low valence sound more negative (e.g. sad, depressed, angry).</a:t>
                      </a:r>
                      <a:endParaRPr sz="1200">
                        <a:latin typeface="Proxima Nova"/>
                        <a:ea typeface="Proxima Nova"/>
                        <a:cs typeface="Proxima Nova"/>
                        <a:sym typeface="Proxima Nova"/>
                      </a:endParaRPr>
                    </a:p>
                  </a:txBody>
                  <a:tcPr marT="0" marB="0" marR="0"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